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-914400" y="914400"/>
            <a:ext cx="13716000" cy="2286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>
            <a:alphaModFix amt="35000"/>
          </a:blip>
          <a:stretch>
            <a:fillRect/>
          </a:stretch>
        </p:blipFill>
        <p:spPr>
          <a:xfrm>
            <a:off x="-914400" y="4114800"/>
            <a:ext cx="13716000" cy="182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560" y="548640"/>
            <a:ext cx="914400" cy="91440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457200" y="1691640"/>
            <a:ext cx="11247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8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PHYSIK · GRUNDLAGEN</a:t>
            </a:r>
            <a:endParaRPr lang="en-US" sz="1400" dirty="0"/>
          </a:p>
        </p:txBody>
      </p:sp>
      <p:sp>
        <p:nvSpPr>
          <p:cNvPr id="6" name="Text 1"/>
          <p:cNvSpPr/>
          <p:nvPr/>
        </p:nvSpPr>
        <p:spPr>
          <a:xfrm>
            <a:off x="457200" y="2103120"/>
            <a:ext cx="11247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Elektromagnetische</a:t>
            </a:r>
            <a:endParaRPr lang="en-US" sz="7200" dirty="0"/>
          </a:p>
        </p:txBody>
      </p:sp>
      <p:sp>
        <p:nvSpPr>
          <p:cNvPr id="7" name="Text 2"/>
          <p:cNvSpPr/>
          <p:nvPr/>
        </p:nvSpPr>
        <p:spPr>
          <a:xfrm>
            <a:off x="457200" y="3108960"/>
            <a:ext cx="112471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200" b="1" i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Wellen</a:t>
            </a:r>
            <a:endParaRPr lang="en-US" sz="7200" dirty="0"/>
          </a:p>
        </p:txBody>
      </p:sp>
      <p:sp>
        <p:nvSpPr>
          <p:cNvPr id="8" name="Shape 3"/>
          <p:cNvSpPr/>
          <p:nvPr/>
        </p:nvSpPr>
        <p:spPr>
          <a:xfrm>
            <a:off x="5166360" y="4434840"/>
            <a:ext cx="1828800" cy="0"/>
          </a:xfrm>
          <a:prstGeom prst="line">
            <a:avLst/>
          </a:prstGeom>
          <a:noFill/>
          <a:ln w="38100">
            <a:solidFill>
              <a:srgbClr val="FFB627"/>
            </a:solidFill>
            <a:prstDash val="solid"/>
          </a:ln>
        </p:spPr>
      </p:sp>
      <p:sp>
        <p:nvSpPr>
          <p:cNvPr id="9" name="Text 4"/>
          <p:cNvSpPr/>
          <p:nvPr/>
        </p:nvSpPr>
        <p:spPr>
          <a:xfrm>
            <a:off x="1371600" y="4663440"/>
            <a:ext cx="9418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Vom Radiofunk bis zur Gammastrahlung – wie unsichtbare Wellen unser Leben prägen</a:t>
            </a:r>
            <a:endParaRPr lang="en-US" sz="1800" dirty="0"/>
          </a:p>
        </p:txBody>
      </p:sp>
      <p:sp>
        <p:nvSpPr>
          <p:cNvPr id="10" name="Text 5"/>
          <p:cNvSpPr/>
          <p:nvPr/>
        </p:nvSpPr>
        <p:spPr>
          <a:xfrm>
            <a:off x="457200" y="612648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Eine Reise durch das elektromagnetische Spektrum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05 · WEITER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Anwendungen im Alltag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0C2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Medizin, Wissenschaft &amp; Haushalt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196596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965960"/>
            <a:ext cx="3535680" cy="109728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905000" y="2331720"/>
            <a:ext cx="1005840" cy="1005840"/>
          </a:xfrm>
          <a:prstGeom prst="ellipse">
            <a:avLst/>
          </a:prstGeom>
          <a:solidFill>
            <a:srgbClr val="EC4899">
              <a:alpha val="15000"/>
            </a:srgbClr>
          </a:solidFill>
          <a:ln w="12700">
            <a:solidFill>
              <a:srgbClr val="EC4899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6460" y="2587752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40080" y="338328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Röntgen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822960" y="374904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Knochen sichtbar machen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358640" y="196596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4358640" y="1965960"/>
            <a:ext cx="3535680" cy="109728"/>
          </a:xfrm>
          <a:prstGeom prst="rect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623560" y="2331720"/>
            <a:ext cx="1005840" cy="1005840"/>
          </a:xfrm>
          <a:prstGeom prst="ellipse">
            <a:avLst/>
          </a:prstGeom>
          <a:solidFill>
            <a:srgbClr val="6C2BD9">
              <a:alpha val="15000"/>
            </a:srgbClr>
          </a:solidFill>
          <a:ln w="12700">
            <a:solidFill>
              <a:srgbClr val="6C2BD9"/>
            </a:solidFill>
            <a:prstDash val="solid"/>
          </a:ln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5020" y="2587752"/>
            <a:ext cx="502920" cy="50292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4358640" y="338328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MRT</a:t>
            </a:r>
            <a:endParaRPr lang="en-US" sz="1800" dirty="0"/>
          </a:p>
        </p:txBody>
      </p:sp>
      <p:sp>
        <p:nvSpPr>
          <p:cNvPr id="16" name="Text 12"/>
          <p:cNvSpPr/>
          <p:nvPr/>
        </p:nvSpPr>
        <p:spPr>
          <a:xfrm>
            <a:off x="4541520" y="374904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Innere Organe untersuchen</a:t>
            </a:r>
            <a:endParaRPr lang="en-US" sz="1200" dirty="0"/>
          </a:p>
        </p:txBody>
      </p:sp>
      <p:sp>
        <p:nvSpPr>
          <p:cNvPr id="17" name="Shape 13"/>
          <p:cNvSpPr/>
          <p:nvPr/>
        </p:nvSpPr>
        <p:spPr>
          <a:xfrm>
            <a:off x="8077200" y="196596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8077200" y="1965960"/>
            <a:ext cx="3535680" cy="109728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</p:sp>
      <p:sp>
        <p:nvSpPr>
          <p:cNvPr id="19" name="Shape 15"/>
          <p:cNvSpPr/>
          <p:nvPr/>
        </p:nvSpPr>
        <p:spPr>
          <a:xfrm>
            <a:off x="9342120" y="2331720"/>
            <a:ext cx="1005840" cy="1005840"/>
          </a:xfrm>
          <a:prstGeom prst="ellipse">
            <a:avLst/>
          </a:prstGeom>
          <a:solidFill>
            <a:srgbClr val="F43F5E">
              <a:alpha val="15000"/>
            </a:srgbClr>
          </a:solidFill>
          <a:ln w="12700">
            <a:solidFill>
              <a:srgbClr val="F43F5E"/>
            </a:solidFill>
            <a:prstDash val="solid"/>
          </a:ln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3580" y="2587752"/>
            <a:ext cx="502920" cy="502920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8077200" y="338328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Strahlentherapie</a:t>
            </a:r>
            <a:endParaRPr lang="en-US" sz="1800" dirty="0"/>
          </a:p>
        </p:txBody>
      </p:sp>
      <p:sp>
        <p:nvSpPr>
          <p:cNvPr id="22" name="Text 17"/>
          <p:cNvSpPr/>
          <p:nvPr/>
        </p:nvSpPr>
        <p:spPr>
          <a:xfrm>
            <a:off x="8260080" y="374904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Krebszellen bekämpfen</a:t>
            </a:r>
            <a:endParaRPr lang="en-US" sz="1200" dirty="0"/>
          </a:p>
        </p:txBody>
      </p:sp>
      <p:sp>
        <p:nvSpPr>
          <p:cNvPr id="23" name="Shape 18"/>
          <p:cNvSpPr/>
          <p:nvPr/>
        </p:nvSpPr>
        <p:spPr>
          <a:xfrm>
            <a:off x="640080" y="429768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640080" y="4297680"/>
            <a:ext cx="3535680" cy="109728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1905000" y="4663440"/>
            <a:ext cx="1005840" cy="1005840"/>
          </a:xfrm>
          <a:prstGeom prst="ellipse">
            <a:avLst/>
          </a:prstGeom>
          <a:solidFill>
            <a:srgbClr val="DC2626">
              <a:alpha val="15000"/>
            </a:srgbClr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6460" y="4919472"/>
            <a:ext cx="502920" cy="502920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40080" y="571500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Wärmebild</a:t>
            </a:r>
            <a:endParaRPr lang="en-US" sz="1800" dirty="0"/>
          </a:p>
        </p:txBody>
      </p:sp>
      <p:sp>
        <p:nvSpPr>
          <p:cNvPr id="28" name="Text 22"/>
          <p:cNvSpPr/>
          <p:nvPr/>
        </p:nvSpPr>
        <p:spPr>
          <a:xfrm>
            <a:off x="822960" y="608076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Temperatur sichtbar machen</a:t>
            </a:r>
            <a:endParaRPr lang="en-US" sz="1200" dirty="0"/>
          </a:p>
        </p:txBody>
      </p:sp>
      <p:sp>
        <p:nvSpPr>
          <p:cNvPr id="29" name="Shape 23"/>
          <p:cNvSpPr/>
          <p:nvPr/>
        </p:nvSpPr>
        <p:spPr>
          <a:xfrm>
            <a:off x="4358640" y="429768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30" name="Shape 24"/>
          <p:cNvSpPr/>
          <p:nvPr/>
        </p:nvSpPr>
        <p:spPr>
          <a:xfrm>
            <a:off x="4358640" y="4297680"/>
            <a:ext cx="3535680" cy="109728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31" name="Shape 25"/>
          <p:cNvSpPr/>
          <p:nvPr/>
        </p:nvSpPr>
        <p:spPr>
          <a:xfrm>
            <a:off x="5623560" y="4663440"/>
            <a:ext cx="1005840" cy="1005840"/>
          </a:xfrm>
          <a:prstGeom prst="ellipse">
            <a:avLst/>
          </a:prstGeom>
          <a:solidFill>
            <a:srgbClr val="FFB627">
              <a:alpha val="15000"/>
            </a:srgbClr>
          </a:solidFill>
          <a:ln w="12700">
            <a:solidFill>
              <a:srgbClr val="FFB627"/>
            </a:solidFill>
            <a:prstDash val="solid"/>
          </a:ln>
        </p:spPr>
      </p:sp>
      <p:pic>
        <p:nvPicPr>
          <p:cNvPr id="32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75020" y="4919472"/>
            <a:ext cx="502920" cy="502920"/>
          </a:xfrm>
          <a:prstGeom prst="rect">
            <a:avLst/>
          </a:prstGeom>
        </p:spPr>
      </p:pic>
      <p:sp>
        <p:nvSpPr>
          <p:cNvPr id="33" name="Text 26"/>
          <p:cNvSpPr/>
          <p:nvPr/>
        </p:nvSpPr>
        <p:spPr>
          <a:xfrm>
            <a:off x="4358640" y="571500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Fotografie</a:t>
            </a:r>
            <a:endParaRPr lang="en-US" sz="1800" dirty="0"/>
          </a:p>
        </p:txBody>
      </p:sp>
      <p:sp>
        <p:nvSpPr>
          <p:cNvPr id="34" name="Text 27"/>
          <p:cNvSpPr/>
          <p:nvPr/>
        </p:nvSpPr>
        <p:spPr>
          <a:xfrm>
            <a:off x="4541520" y="608076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Bilder mit sichtbarem Licht</a:t>
            </a:r>
            <a:endParaRPr lang="en-US" sz="1200" dirty="0"/>
          </a:p>
        </p:txBody>
      </p:sp>
      <p:sp>
        <p:nvSpPr>
          <p:cNvPr id="35" name="Shape 28"/>
          <p:cNvSpPr/>
          <p:nvPr/>
        </p:nvSpPr>
        <p:spPr>
          <a:xfrm>
            <a:off x="8077200" y="4297680"/>
            <a:ext cx="3535680" cy="21488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36" name="Shape 29"/>
          <p:cNvSpPr/>
          <p:nvPr/>
        </p:nvSpPr>
        <p:spPr>
          <a:xfrm>
            <a:off x="8077200" y="4297680"/>
            <a:ext cx="3535680" cy="109728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37" name="Shape 30"/>
          <p:cNvSpPr/>
          <p:nvPr/>
        </p:nvSpPr>
        <p:spPr>
          <a:xfrm>
            <a:off x="9342120" y="4663440"/>
            <a:ext cx="1005840" cy="1005840"/>
          </a:xfrm>
          <a:prstGeom prst="ellipse">
            <a:avLst/>
          </a:prstGeom>
          <a:solidFill>
            <a:srgbClr val="8B5CF6">
              <a:alpha val="15000"/>
            </a:srgbClr>
          </a:solidFill>
          <a:ln w="12700">
            <a:solidFill>
              <a:srgbClr val="8B5CF6"/>
            </a:solidFill>
            <a:prstDash val="solid"/>
          </a:ln>
        </p:spPr>
      </p:sp>
      <p:pic>
        <p:nvPicPr>
          <p:cNvPr id="3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3580" y="4919472"/>
            <a:ext cx="502920" cy="502920"/>
          </a:xfrm>
          <a:prstGeom prst="rect">
            <a:avLst/>
          </a:prstGeom>
        </p:spPr>
      </p:pic>
      <p:sp>
        <p:nvSpPr>
          <p:cNvPr id="39" name="Text 31"/>
          <p:cNvSpPr/>
          <p:nvPr/>
        </p:nvSpPr>
        <p:spPr>
          <a:xfrm>
            <a:off x="8077200" y="5715000"/>
            <a:ext cx="3535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Sonnenstudie</a:t>
            </a:r>
            <a:endParaRPr lang="en-US" sz="1800" dirty="0"/>
          </a:p>
        </p:txBody>
      </p:sp>
      <p:sp>
        <p:nvSpPr>
          <p:cNvPr id="40" name="Text 32"/>
          <p:cNvSpPr/>
          <p:nvPr/>
        </p:nvSpPr>
        <p:spPr>
          <a:xfrm>
            <a:off x="8260080" y="6080760"/>
            <a:ext cx="3169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UV-Strahlung messen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WICHTIGE UNTERSCHEIDUNG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Gefährlich oder harmlos?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 höher die Frequenz, desto mehr Energie trägt eine Welle.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640080" y="2011680"/>
            <a:ext cx="5440680" cy="4297680"/>
          </a:xfrm>
          <a:prstGeom prst="rect">
            <a:avLst/>
          </a:prstGeom>
          <a:solidFill>
            <a:srgbClr val="ECFDF5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011680"/>
            <a:ext cx="5440680" cy="640080"/>
          </a:xfrm>
          <a:prstGeom prst="rect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21488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325880" y="21031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Niederenergetisch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868680" y="278892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Lange Wellen, wenig Energie – durchdringen den Körper, ohne Schaden anzurichten.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868680" y="352044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●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1143000" y="3520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Radiowellen</a:t>
            </a:r>
            <a:endParaRPr lang="en-US" sz="1400" dirty="0"/>
          </a:p>
        </p:txBody>
      </p:sp>
      <p:sp>
        <p:nvSpPr>
          <p:cNvPr id="12" name="Text 9"/>
          <p:cNvSpPr/>
          <p:nvPr/>
        </p:nvSpPr>
        <p:spPr>
          <a:xfrm>
            <a:off x="3383280" y="352044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Radio, TV-Antenne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411480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●</a:t>
            </a:r>
            <a:endParaRPr lang="en-US" sz="1600" dirty="0"/>
          </a:p>
        </p:txBody>
      </p:sp>
      <p:sp>
        <p:nvSpPr>
          <p:cNvPr id="14" name="Text 11"/>
          <p:cNvSpPr/>
          <p:nvPr/>
        </p:nvSpPr>
        <p:spPr>
          <a:xfrm>
            <a:off x="114300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Mikrowellen</a:t>
            </a:r>
            <a:endParaRPr lang="en-US" sz="1400" dirty="0"/>
          </a:p>
        </p:txBody>
      </p:sp>
      <p:sp>
        <p:nvSpPr>
          <p:cNvPr id="15" name="Text 12"/>
          <p:cNvSpPr/>
          <p:nvPr/>
        </p:nvSpPr>
        <p:spPr>
          <a:xfrm>
            <a:off x="3383280" y="411480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WLAN, Handy, Mikrowellenherd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868680" y="470916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●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1143000" y="4709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Infrarot</a:t>
            </a:r>
            <a:endParaRPr lang="en-US" sz="1400" dirty="0"/>
          </a:p>
        </p:txBody>
      </p:sp>
      <p:sp>
        <p:nvSpPr>
          <p:cNvPr id="18" name="Text 15"/>
          <p:cNvSpPr/>
          <p:nvPr/>
        </p:nvSpPr>
        <p:spPr>
          <a:xfrm>
            <a:off x="3383280" y="470916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Wärme, Fernbedienung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868680" y="530352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0B981"/>
                </a:solidFill>
              </a:rPr>
              <a:t>●</a:t>
            </a:r>
            <a:endParaRPr lang="en-US" sz="1600" dirty="0"/>
          </a:p>
        </p:txBody>
      </p:sp>
      <p:sp>
        <p:nvSpPr>
          <p:cNvPr id="20" name="Text 17"/>
          <p:cNvSpPr/>
          <p:nvPr/>
        </p:nvSpPr>
        <p:spPr>
          <a:xfrm>
            <a:off x="1143000" y="53035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Sichtbares Licht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3383280" y="53035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Augen, Lampen, Sonne</a:t>
            </a:r>
            <a:endParaRPr lang="en-US" sz="1200" dirty="0"/>
          </a:p>
        </p:txBody>
      </p:sp>
      <p:sp>
        <p:nvSpPr>
          <p:cNvPr id="22" name="Shape 19"/>
          <p:cNvSpPr/>
          <p:nvPr/>
        </p:nvSpPr>
        <p:spPr>
          <a:xfrm>
            <a:off x="6263640" y="2011680"/>
            <a:ext cx="5440680" cy="4297680"/>
          </a:xfrm>
          <a:prstGeom prst="rect">
            <a:avLst/>
          </a:prstGeom>
          <a:solidFill>
            <a:srgbClr val="FEF2F2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6263640" y="2011680"/>
            <a:ext cx="5440680" cy="64008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2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240" y="2148840"/>
            <a:ext cx="365760" cy="365760"/>
          </a:xfrm>
          <a:prstGeom prst="rect">
            <a:avLst/>
          </a:prstGeom>
        </p:spPr>
      </p:pic>
      <p:sp>
        <p:nvSpPr>
          <p:cNvPr id="25" name="Text 21"/>
          <p:cNvSpPr/>
          <p:nvPr/>
        </p:nvSpPr>
        <p:spPr>
          <a:xfrm>
            <a:off x="6949440" y="210312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Hochenergetisch</a:t>
            </a:r>
            <a:endParaRPr lang="en-US" sz="2000" dirty="0"/>
          </a:p>
        </p:txBody>
      </p:sp>
      <p:sp>
        <p:nvSpPr>
          <p:cNvPr id="26" name="Text 22"/>
          <p:cNvSpPr/>
          <p:nvPr/>
        </p:nvSpPr>
        <p:spPr>
          <a:xfrm>
            <a:off x="6492240" y="278892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Kurze Wellen, viel Energie – können Zellen schädigen, deshalb Schutzmaßnahmen nötig.</a:t>
            </a:r>
            <a:endParaRPr lang="en-US" sz="1300" dirty="0"/>
          </a:p>
        </p:txBody>
      </p:sp>
      <p:sp>
        <p:nvSpPr>
          <p:cNvPr id="27" name="Text 23"/>
          <p:cNvSpPr/>
          <p:nvPr/>
        </p:nvSpPr>
        <p:spPr>
          <a:xfrm>
            <a:off x="6492240" y="352044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C2626"/>
                </a:solidFill>
              </a:rPr>
              <a:t>●</a:t>
            </a:r>
            <a:endParaRPr lang="en-US" sz="1600" dirty="0"/>
          </a:p>
        </p:txBody>
      </p:sp>
      <p:sp>
        <p:nvSpPr>
          <p:cNvPr id="28" name="Text 24"/>
          <p:cNvSpPr/>
          <p:nvPr/>
        </p:nvSpPr>
        <p:spPr>
          <a:xfrm>
            <a:off x="6766560" y="352044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UV-Strahlung</a:t>
            </a:r>
            <a:endParaRPr lang="en-US" sz="1400" dirty="0"/>
          </a:p>
        </p:txBody>
      </p:sp>
      <p:sp>
        <p:nvSpPr>
          <p:cNvPr id="29" name="Text 25"/>
          <p:cNvSpPr/>
          <p:nvPr/>
        </p:nvSpPr>
        <p:spPr>
          <a:xfrm>
            <a:off x="9006840" y="352044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Sonnenbrand, Hautkrebs</a:t>
            </a:r>
            <a:endParaRPr lang="en-US" sz="1200" dirty="0"/>
          </a:p>
        </p:txBody>
      </p:sp>
      <p:sp>
        <p:nvSpPr>
          <p:cNvPr id="30" name="Text 26"/>
          <p:cNvSpPr/>
          <p:nvPr/>
        </p:nvSpPr>
        <p:spPr>
          <a:xfrm>
            <a:off x="6492240" y="411480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C2626"/>
                </a:solidFill>
              </a:rPr>
              <a:t>●</a:t>
            </a:r>
            <a:endParaRPr lang="en-US" sz="1600" dirty="0"/>
          </a:p>
        </p:txBody>
      </p:sp>
      <p:sp>
        <p:nvSpPr>
          <p:cNvPr id="31" name="Text 27"/>
          <p:cNvSpPr/>
          <p:nvPr/>
        </p:nvSpPr>
        <p:spPr>
          <a:xfrm>
            <a:off x="6766560" y="41148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Röntgenstrahlung</a:t>
            </a:r>
            <a:endParaRPr lang="en-US" sz="1400" dirty="0"/>
          </a:p>
        </p:txBody>
      </p:sp>
      <p:sp>
        <p:nvSpPr>
          <p:cNvPr id="32" name="Text 28"/>
          <p:cNvSpPr/>
          <p:nvPr/>
        </p:nvSpPr>
        <p:spPr>
          <a:xfrm>
            <a:off x="9006840" y="411480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in der Medizin dosiert</a:t>
            </a:r>
            <a:endParaRPr lang="en-US" sz="1200" dirty="0"/>
          </a:p>
        </p:txBody>
      </p:sp>
      <p:sp>
        <p:nvSpPr>
          <p:cNvPr id="33" name="Text 29"/>
          <p:cNvSpPr/>
          <p:nvPr/>
        </p:nvSpPr>
        <p:spPr>
          <a:xfrm>
            <a:off x="6492240" y="470916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C2626"/>
                </a:solidFill>
              </a:rPr>
              <a:t>●</a:t>
            </a:r>
            <a:endParaRPr lang="en-US" sz="1600" dirty="0"/>
          </a:p>
        </p:txBody>
      </p:sp>
      <p:sp>
        <p:nvSpPr>
          <p:cNvPr id="34" name="Text 30"/>
          <p:cNvSpPr/>
          <p:nvPr/>
        </p:nvSpPr>
        <p:spPr>
          <a:xfrm>
            <a:off x="6766560" y="47091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Gammastrahlung</a:t>
            </a:r>
            <a:endParaRPr lang="en-US" sz="1400" dirty="0"/>
          </a:p>
        </p:txBody>
      </p:sp>
      <p:sp>
        <p:nvSpPr>
          <p:cNvPr id="35" name="Text 31"/>
          <p:cNvSpPr/>
          <p:nvPr/>
        </p:nvSpPr>
        <p:spPr>
          <a:xfrm>
            <a:off x="9006840" y="470916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dem Weltall, Reaktoren</a:t>
            </a:r>
            <a:endParaRPr lang="en-US" sz="1200" dirty="0"/>
          </a:p>
        </p:txBody>
      </p:sp>
      <p:sp>
        <p:nvSpPr>
          <p:cNvPr id="36" name="Text 32"/>
          <p:cNvSpPr/>
          <p:nvPr/>
        </p:nvSpPr>
        <p:spPr>
          <a:xfrm>
            <a:off x="6492240" y="5303520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DC2626"/>
                </a:solidFill>
              </a:rPr>
              <a:t>●</a:t>
            </a:r>
            <a:endParaRPr lang="en-US" sz="1600" dirty="0"/>
          </a:p>
        </p:txBody>
      </p:sp>
      <p:sp>
        <p:nvSpPr>
          <p:cNvPr id="37" name="Text 33"/>
          <p:cNvSpPr/>
          <p:nvPr/>
        </p:nvSpPr>
        <p:spPr>
          <a:xfrm>
            <a:off x="6766560" y="53035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Schutz nötig!</a:t>
            </a:r>
            <a:endParaRPr lang="en-US" sz="1400" dirty="0"/>
          </a:p>
        </p:txBody>
      </p:sp>
      <p:sp>
        <p:nvSpPr>
          <p:cNvPr id="38" name="Text 34"/>
          <p:cNvSpPr/>
          <p:nvPr/>
        </p:nvSpPr>
        <p:spPr>
          <a:xfrm>
            <a:off x="9006840" y="5303520"/>
            <a:ext cx="2606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Sonnencreme, Bleischürze</a:t>
            </a:r>
            <a:endParaRPr lang="en-US" sz="1200" dirty="0"/>
          </a:p>
        </p:txBody>
      </p:sp>
      <p:sp>
        <p:nvSpPr>
          <p:cNvPr id="39" name="Text 35"/>
          <p:cNvSpPr/>
          <p:nvPr/>
        </p:nvSpPr>
        <p:spPr>
          <a:xfrm>
            <a:off x="640080" y="644652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spc="4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weniger Energie    ·    Frequenz steigt    ·    mehr Energie →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-914400" y="365760"/>
            <a:ext cx="13716000" cy="10972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8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WUSSTEST DU SCHON?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96012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Erstaunliche Fakten</a:t>
            </a:r>
            <a:endParaRPr lang="en-US" sz="3800" dirty="0"/>
          </a:p>
        </p:txBody>
      </p:sp>
      <p:sp>
        <p:nvSpPr>
          <p:cNvPr id="5" name="Shape 2"/>
          <p:cNvSpPr/>
          <p:nvPr/>
        </p:nvSpPr>
        <p:spPr>
          <a:xfrm>
            <a:off x="640080" y="2103120"/>
            <a:ext cx="5486400" cy="2011680"/>
          </a:xfrm>
          <a:prstGeom prst="rect">
            <a:avLst/>
          </a:prstGeom>
          <a:solidFill>
            <a:srgbClr val="060B24">
              <a:alpha val="75000"/>
            </a:srgbClr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68680" y="224028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0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0" y="2331720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2331720" y="237744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Sonnenlicht braucht 8 Minuten</a:t>
            </a:r>
            <a:endParaRPr lang="en-US" sz="1700" dirty="0"/>
          </a:p>
        </p:txBody>
      </p:sp>
      <p:sp>
        <p:nvSpPr>
          <p:cNvPr id="9" name="Shape 5"/>
          <p:cNvSpPr/>
          <p:nvPr/>
        </p:nvSpPr>
        <p:spPr>
          <a:xfrm>
            <a:off x="2331720" y="2971800"/>
            <a:ext cx="457200" cy="0"/>
          </a:xfrm>
          <a:prstGeom prst="line">
            <a:avLst/>
          </a:prstGeom>
          <a:noFill/>
          <a:ln w="25400">
            <a:solidFill>
              <a:srgbClr val="FFB627"/>
            </a:solidFill>
            <a:prstDash val="solid"/>
          </a:ln>
        </p:spPr>
      </p:sp>
      <p:sp>
        <p:nvSpPr>
          <p:cNvPr id="10" name="Text 6"/>
          <p:cNvSpPr/>
          <p:nvPr/>
        </p:nvSpPr>
        <p:spPr>
          <a:xfrm>
            <a:off x="2331720" y="3063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Licht, das du gerade siehst, hat die Sonne vor 8 Minuten verlassen.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6263640" y="2103120"/>
            <a:ext cx="5486400" cy="2011680"/>
          </a:xfrm>
          <a:prstGeom prst="rect">
            <a:avLst/>
          </a:prstGeom>
          <a:solidFill>
            <a:srgbClr val="060B24">
              <a:alpha val="75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2" name="Text 8"/>
          <p:cNvSpPr/>
          <p:nvPr/>
        </p:nvSpPr>
        <p:spPr>
          <a:xfrm>
            <a:off x="6492240" y="224028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000" dirty="0"/>
          </a:p>
        </p:txBody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9960" y="233172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955280" y="237744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Heinrich Hertz – der Pionier</a:t>
            </a:r>
            <a:endParaRPr lang="en-US" sz="1700" dirty="0"/>
          </a:p>
        </p:txBody>
      </p:sp>
      <p:sp>
        <p:nvSpPr>
          <p:cNvPr id="15" name="Shape 10"/>
          <p:cNvSpPr/>
          <p:nvPr/>
        </p:nvSpPr>
        <p:spPr>
          <a:xfrm>
            <a:off x="7955280" y="2971800"/>
            <a:ext cx="457200" cy="0"/>
          </a:xfrm>
          <a:prstGeom prst="line">
            <a:avLst/>
          </a:prstGeom>
          <a:noFill/>
          <a:ln w="25400">
            <a:solidFill>
              <a:srgbClr val="00C2D7"/>
            </a:solidFill>
            <a:prstDash val="solid"/>
          </a:ln>
        </p:spPr>
      </p:sp>
      <p:sp>
        <p:nvSpPr>
          <p:cNvPr id="16" name="Text 11"/>
          <p:cNvSpPr/>
          <p:nvPr/>
        </p:nvSpPr>
        <p:spPr>
          <a:xfrm>
            <a:off x="7955280" y="306324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1887 wies er als erster experimentell nach, dass es EM-Wellen wirklich gibt.</a:t>
            </a:r>
            <a:endParaRPr lang="en-US" sz="1300" dirty="0"/>
          </a:p>
        </p:txBody>
      </p:sp>
      <p:sp>
        <p:nvSpPr>
          <p:cNvPr id="17" name="Shape 12"/>
          <p:cNvSpPr/>
          <p:nvPr/>
        </p:nvSpPr>
        <p:spPr>
          <a:xfrm>
            <a:off x="640080" y="4251960"/>
            <a:ext cx="5486400" cy="2011680"/>
          </a:xfrm>
          <a:prstGeom prst="rect">
            <a:avLst/>
          </a:prstGeom>
          <a:solidFill>
            <a:srgbClr val="060B24">
              <a:alpha val="75000"/>
            </a:srgbClr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18" name="Text 13"/>
          <p:cNvSpPr/>
          <p:nvPr/>
        </p:nvSpPr>
        <p:spPr>
          <a:xfrm>
            <a:off x="868680" y="438912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EC48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000" dirty="0"/>
          </a:p>
        </p:txBody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0" y="4480560"/>
            <a:ext cx="411480" cy="41148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2331720" y="45262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Einheit „Hertz"</a:t>
            </a:r>
            <a:endParaRPr lang="en-US" sz="1700" dirty="0"/>
          </a:p>
        </p:txBody>
      </p:sp>
      <p:sp>
        <p:nvSpPr>
          <p:cNvPr id="21" name="Shape 15"/>
          <p:cNvSpPr/>
          <p:nvPr/>
        </p:nvSpPr>
        <p:spPr>
          <a:xfrm>
            <a:off x="2331720" y="5120640"/>
            <a:ext cx="457200" cy="0"/>
          </a:xfrm>
          <a:prstGeom prst="line">
            <a:avLst/>
          </a:prstGeom>
          <a:noFill/>
          <a:ln w="25400">
            <a:solidFill>
              <a:srgbClr val="EC4899"/>
            </a:solidFill>
            <a:prstDash val="solid"/>
          </a:ln>
        </p:spPr>
      </p:sp>
      <p:sp>
        <p:nvSpPr>
          <p:cNvPr id="22" name="Text 16"/>
          <p:cNvSpPr/>
          <p:nvPr/>
        </p:nvSpPr>
        <p:spPr>
          <a:xfrm>
            <a:off x="2331720" y="521208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Wurde nach ihm benannt: 1 Hz = eine Schwingung pro Sekunde.</a:t>
            </a:r>
            <a:endParaRPr lang="en-US" sz="1300" dirty="0"/>
          </a:p>
        </p:txBody>
      </p:sp>
      <p:sp>
        <p:nvSpPr>
          <p:cNvPr id="23" name="Shape 17"/>
          <p:cNvSpPr/>
          <p:nvPr/>
        </p:nvSpPr>
        <p:spPr>
          <a:xfrm>
            <a:off x="6263640" y="4251960"/>
            <a:ext cx="5486400" cy="2011680"/>
          </a:xfrm>
          <a:prstGeom prst="rect">
            <a:avLst/>
          </a:prstGeom>
          <a:solidFill>
            <a:srgbClr val="060B24">
              <a:alpha val="75000"/>
            </a:srgbClr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6492240" y="4389120"/>
            <a:ext cx="1371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7000" dirty="0"/>
          </a:p>
        </p:txBody>
      </p:sp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09960" y="4480560"/>
            <a:ext cx="411480" cy="411480"/>
          </a:xfrm>
          <a:prstGeom prst="rect">
            <a:avLst/>
          </a:prstGeom>
        </p:spPr>
      </p:pic>
      <p:sp>
        <p:nvSpPr>
          <p:cNvPr id="26" name="Text 19"/>
          <p:cNvSpPr/>
          <p:nvPr/>
        </p:nvSpPr>
        <p:spPr>
          <a:xfrm>
            <a:off x="7955280" y="45262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Sterne als Sender</a:t>
            </a:r>
            <a:endParaRPr lang="en-US" sz="1700" dirty="0"/>
          </a:p>
        </p:txBody>
      </p:sp>
      <p:sp>
        <p:nvSpPr>
          <p:cNvPr id="27" name="Shape 20"/>
          <p:cNvSpPr/>
          <p:nvPr/>
        </p:nvSpPr>
        <p:spPr>
          <a:xfrm>
            <a:off x="7955280" y="5120640"/>
            <a:ext cx="457200" cy="0"/>
          </a:xfrm>
          <a:prstGeom prst="line">
            <a:avLst/>
          </a:prstGeom>
          <a:noFill/>
          <a:ln w="25400">
            <a:solidFill>
              <a:srgbClr val="6C2BD9"/>
            </a:solidFill>
            <a:prstDash val="solid"/>
          </a:ln>
        </p:spPr>
      </p:sp>
      <p:sp>
        <p:nvSpPr>
          <p:cNvPr id="28" name="Text 21"/>
          <p:cNvSpPr/>
          <p:nvPr/>
        </p:nvSpPr>
        <p:spPr>
          <a:xfrm>
            <a:off x="7955280" y="5212080"/>
            <a:ext cx="3657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Jeder Stern strahlt das gesamte EM-Spektrum ab – Astronomen lesen daraus die Geschichte des Alls.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206240" cy="6858000"/>
          </a:xfrm>
          <a:prstGeom prst="rect">
            <a:avLst/>
          </a:prstGeom>
          <a:solidFill>
            <a:srgbClr val="0B1437"/>
          </a:solidFill>
          <a:ln w="12700">
            <a:solidFill>
              <a:srgbClr val="0B1437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35000"/>
          </a:blip>
          <a:stretch>
            <a:fillRect/>
          </a:stretch>
        </p:blipFill>
        <p:spPr>
          <a:xfrm>
            <a:off x="-457200" y="4114800"/>
            <a:ext cx="5029200" cy="22860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640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06</a:t>
            </a:r>
            <a:endParaRPr lang="en-US" sz="1200" dirty="0"/>
          </a:p>
        </p:txBody>
      </p:sp>
      <p:sp>
        <p:nvSpPr>
          <p:cNvPr id="5" name="Text 2"/>
          <p:cNvSpPr/>
          <p:nvPr/>
        </p:nvSpPr>
        <p:spPr>
          <a:xfrm>
            <a:off x="457200" y="96012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Zusammen-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457200" y="155448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i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fassung</a:t>
            </a:r>
            <a:endParaRPr lang="en-US" sz="3800" dirty="0"/>
          </a:p>
        </p:txBody>
      </p:sp>
      <p:sp>
        <p:nvSpPr>
          <p:cNvPr id="7" name="Shape 4"/>
          <p:cNvSpPr/>
          <p:nvPr/>
        </p:nvSpPr>
        <p:spPr>
          <a:xfrm>
            <a:off x="457200" y="2377440"/>
            <a:ext cx="914400" cy="0"/>
          </a:xfrm>
          <a:prstGeom prst="line">
            <a:avLst/>
          </a:prstGeom>
          <a:noFill/>
          <a:ln w="38100">
            <a:solidFill>
              <a:srgbClr val="FFB627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2606040"/>
            <a:ext cx="3474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4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wichtigsten Punkte auf einen Blick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4572000" y="868680"/>
            <a:ext cx="640080" cy="640080"/>
          </a:xfrm>
          <a:prstGeom prst="ellipse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4572000" y="86868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800" dirty="0"/>
          </a:p>
        </p:txBody>
      </p:sp>
      <p:sp>
        <p:nvSpPr>
          <p:cNvPr id="11" name="Text 8"/>
          <p:cNvSpPr/>
          <p:nvPr/>
        </p:nvSpPr>
        <p:spPr>
          <a:xfrm>
            <a:off x="5440680" y="868680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sie sind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5440680" y="1280160"/>
            <a:ext cx="6675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Schwingungen aus elektrischen und magnetischen Feldern, die sich durch den Raum ausbreiten.</a:t>
            </a:r>
            <a:endParaRPr lang="en-US" sz="1300" dirty="0"/>
          </a:p>
        </p:txBody>
      </p:sp>
      <p:sp>
        <p:nvSpPr>
          <p:cNvPr id="13" name="Shape 10"/>
          <p:cNvSpPr/>
          <p:nvPr/>
        </p:nvSpPr>
        <p:spPr>
          <a:xfrm>
            <a:off x="4572000" y="1965960"/>
            <a:ext cx="640080" cy="640080"/>
          </a:xfrm>
          <a:prstGeom prst="ellipse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4572000" y="196596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5440680" y="1965960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schnell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5440680" y="2377440"/>
            <a:ext cx="6675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Lichtgeschwindigkeit – etwa 300.000 km/s, das absolute Tempolimit im Universum.</a:t>
            </a:r>
            <a:endParaRPr lang="en-US" sz="1300" dirty="0"/>
          </a:p>
        </p:txBody>
      </p:sp>
      <p:sp>
        <p:nvSpPr>
          <p:cNvPr id="17" name="Shape 14"/>
          <p:cNvSpPr/>
          <p:nvPr/>
        </p:nvSpPr>
        <p:spPr>
          <a:xfrm>
            <a:off x="4572000" y="3063240"/>
            <a:ext cx="640080" cy="640080"/>
          </a:xfrm>
          <a:prstGeom prst="ellipse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18" name="Text 15"/>
          <p:cNvSpPr/>
          <p:nvPr/>
        </p:nvSpPr>
        <p:spPr>
          <a:xfrm>
            <a:off x="4572000" y="306324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800" dirty="0"/>
          </a:p>
        </p:txBody>
      </p:sp>
      <p:sp>
        <p:nvSpPr>
          <p:cNvPr id="19" name="Text 16"/>
          <p:cNvSpPr/>
          <p:nvPr/>
        </p:nvSpPr>
        <p:spPr>
          <a:xfrm>
            <a:off x="5440680" y="3063240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Eigenschaften</a:t>
            </a:r>
            <a:endParaRPr lang="en-US" sz="1800" dirty="0"/>
          </a:p>
        </p:txBody>
      </p:sp>
      <p:sp>
        <p:nvSpPr>
          <p:cNvPr id="20" name="Text 17"/>
          <p:cNvSpPr/>
          <p:nvPr/>
        </p:nvSpPr>
        <p:spPr>
          <a:xfrm>
            <a:off x="5440680" y="3474720"/>
            <a:ext cx="6675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Beschrieben durch Wellenlänge (λ), Frequenz (f) und Amplitude (A).</a:t>
            </a:r>
            <a:endParaRPr lang="en-US" sz="1300" dirty="0"/>
          </a:p>
        </p:txBody>
      </p:sp>
      <p:sp>
        <p:nvSpPr>
          <p:cNvPr id="21" name="Shape 18"/>
          <p:cNvSpPr/>
          <p:nvPr/>
        </p:nvSpPr>
        <p:spPr>
          <a:xfrm>
            <a:off x="4572000" y="4160520"/>
            <a:ext cx="640080" cy="640080"/>
          </a:xfrm>
          <a:prstGeom prst="ellipse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4572000" y="416052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800" dirty="0"/>
          </a:p>
        </p:txBody>
      </p:sp>
      <p:sp>
        <p:nvSpPr>
          <p:cNvPr id="23" name="Text 20"/>
          <p:cNvSpPr/>
          <p:nvPr/>
        </p:nvSpPr>
        <p:spPr>
          <a:xfrm>
            <a:off x="5440680" y="4160520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Spektrum</a:t>
            </a:r>
            <a:endParaRPr lang="en-US" sz="1800" dirty="0"/>
          </a:p>
        </p:txBody>
      </p:sp>
      <p:sp>
        <p:nvSpPr>
          <p:cNvPr id="24" name="Text 21"/>
          <p:cNvSpPr/>
          <p:nvPr/>
        </p:nvSpPr>
        <p:spPr>
          <a:xfrm>
            <a:off x="5440680" y="4572000"/>
            <a:ext cx="6675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Radiowellen bis Gammastrahlen – alles dieselbe Familie, nur unterschiedlich energiereich.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4572000" y="5257800"/>
            <a:ext cx="640080" cy="640080"/>
          </a:xfrm>
          <a:prstGeom prst="ellipse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4572000" y="52578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800" dirty="0"/>
          </a:p>
        </p:txBody>
      </p:sp>
      <p:sp>
        <p:nvSpPr>
          <p:cNvPr id="27" name="Text 24"/>
          <p:cNvSpPr/>
          <p:nvPr/>
        </p:nvSpPr>
        <p:spPr>
          <a:xfrm>
            <a:off x="5440680" y="5257800"/>
            <a:ext cx="6675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 Alltag</a:t>
            </a:r>
            <a:endParaRPr lang="en-US" sz="1800" dirty="0"/>
          </a:p>
        </p:txBody>
      </p:sp>
      <p:sp>
        <p:nvSpPr>
          <p:cNvPr id="28" name="Text 25"/>
          <p:cNvSpPr/>
          <p:nvPr/>
        </p:nvSpPr>
        <p:spPr>
          <a:xfrm>
            <a:off x="5440680" y="5669280"/>
            <a:ext cx="6675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Handy, WLAN, Licht, Wärme, Röntgen – wir nutzen sie ständig, oft ohne es zu merken.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30000"/>
          </a:blip>
          <a:stretch>
            <a:fillRect/>
          </a:stretch>
        </p:blipFill>
        <p:spPr>
          <a:xfrm>
            <a:off x="-914400" y="1371600"/>
            <a:ext cx="13716000" cy="1828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>
            <a:alphaModFix amt="30000"/>
          </a:blip>
          <a:stretch>
            <a:fillRect/>
          </a:stretch>
        </p:blipFill>
        <p:spPr>
          <a:xfrm>
            <a:off x="-914400" y="3657600"/>
            <a:ext cx="13716000" cy="164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8760" y="2468880"/>
            <a:ext cx="9144000" cy="320040"/>
          </a:xfrm>
          <a:prstGeom prst="rect">
            <a:avLst/>
          </a:prstGeom>
        </p:spPr>
      </p:pic>
      <p:sp>
        <p:nvSpPr>
          <p:cNvPr id="5" name="Text 0"/>
          <p:cNvSpPr/>
          <p:nvPr/>
        </p:nvSpPr>
        <p:spPr>
          <a:xfrm>
            <a:off x="457200" y="1280160"/>
            <a:ext cx="11247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spc="12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VIELEN DANK</a:t>
            </a:r>
            <a:endParaRPr lang="en-US" sz="1400" dirty="0"/>
          </a:p>
        </p:txBody>
      </p:sp>
      <p:sp>
        <p:nvSpPr>
          <p:cNvPr id="6" name="Text 1"/>
          <p:cNvSpPr/>
          <p:nvPr/>
        </p:nvSpPr>
        <p:spPr>
          <a:xfrm>
            <a:off x="457200" y="1691640"/>
            <a:ext cx="112471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Sie sind überall.</a:t>
            </a:r>
            <a:endParaRPr lang="en-US" sz="5600" dirty="0"/>
          </a:p>
        </p:txBody>
      </p:sp>
      <p:sp>
        <p:nvSpPr>
          <p:cNvPr id="7" name="Text 2"/>
          <p:cNvSpPr/>
          <p:nvPr/>
        </p:nvSpPr>
        <p:spPr>
          <a:xfrm>
            <a:off x="457200" y="2971800"/>
            <a:ext cx="11247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Unsichtbar – und doch unverzichtbar.</a:t>
            </a:r>
            <a:endParaRPr lang="en-US" sz="2400" dirty="0"/>
          </a:p>
        </p:txBody>
      </p:sp>
      <p:sp>
        <p:nvSpPr>
          <p:cNvPr id="8" name="Shape 3"/>
          <p:cNvSpPr/>
          <p:nvPr/>
        </p:nvSpPr>
        <p:spPr>
          <a:xfrm>
            <a:off x="640080" y="4937760"/>
            <a:ext cx="3703320" cy="118872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9" name="Text 4"/>
          <p:cNvSpPr/>
          <p:nvPr/>
        </p:nvSpPr>
        <p:spPr>
          <a:xfrm>
            <a:off x="640080" y="507492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300.000 km/s</a:t>
            </a:r>
            <a:endParaRPr lang="en-US" sz="2400" dirty="0"/>
          </a:p>
        </p:txBody>
      </p:sp>
      <p:sp>
        <p:nvSpPr>
          <p:cNvPr id="10" name="Text 5"/>
          <p:cNvSpPr/>
          <p:nvPr/>
        </p:nvSpPr>
        <p:spPr>
          <a:xfrm>
            <a:off x="640080" y="562356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spc="300" kern="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Geschwindigkeit</a:t>
            </a:r>
            <a:endParaRPr lang="en-US" sz="1200" dirty="0"/>
          </a:p>
        </p:txBody>
      </p:sp>
      <p:sp>
        <p:nvSpPr>
          <p:cNvPr id="11" name="Shape 6"/>
          <p:cNvSpPr/>
          <p:nvPr/>
        </p:nvSpPr>
        <p:spPr>
          <a:xfrm>
            <a:off x="4434840" y="4937760"/>
            <a:ext cx="3703320" cy="118872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2" name="Text 7"/>
          <p:cNvSpPr/>
          <p:nvPr/>
        </p:nvSpPr>
        <p:spPr>
          <a:xfrm>
            <a:off x="4434840" y="507492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≈ 10²⁵ Hz</a:t>
            </a:r>
            <a:endParaRPr lang="en-US" sz="2400" dirty="0"/>
          </a:p>
        </p:txBody>
      </p:sp>
      <p:sp>
        <p:nvSpPr>
          <p:cNvPr id="13" name="Text 8"/>
          <p:cNvSpPr/>
          <p:nvPr/>
        </p:nvSpPr>
        <p:spPr>
          <a:xfrm>
            <a:off x="4434840" y="562356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spc="300" kern="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höchste Frequenz</a:t>
            </a:r>
            <a:endParaRPr lang="en-US" sz="1200" dirty="0"/>
          </a:p>
        </p:txBody>
      </p:sp>
      <p:sp>
        <p:nvSpPr>
          <p:cNvPr id="14" name="Shape 9"/>
          <p:cNvSpPr/>
          <p:nvPr/>
        </p:nvSpPr>
        <p:spPr>
          <a:xfrm>
            <a:off x="8229600" y="4937760"/>
            <a:ext cx="3703320" cy="118872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5" name="Text 10"/>
          <p:cNvSpPr/>
          <p:nvPr/>
        </p:nvSpPr>
        <p:spPr>
          <a:xfrm>
            <a:off x="8229600" y="5074920"/>
            <a:ext cx="37033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Vakuum &amp; Materie</a:t>
            </a:r>
            <a:endParaRPr lang="en-US" sz="2400" dirty="0"/>
          </a:p>
        </p:txBody>
      </p:sp>
      <p:sp>
        <p:nvSpPr>
          <p:cNvPr id="16" name="Text 11"/>
          <p:cNvSpPr/>
          <p:nvPr/>
        </p:nvSpPr>
        <p:spPr>
          <a:xfrm>
            <a:off x="8229600" y="5623560"/>
            <a:ext cx="3703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spc="300" kern="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breiten sich überall aus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spc="6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Fragen?  ·  Diskussion  ·  Weitergedacht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6858000"/>
          </a:xfrm>
          <a:prstGeom prst="rect">
            <a:avLst/>
          </a:prstGeom>
          <a:solidFill>
            <a:srgbClr val="0B1437"/>
          </a:solidFill>
          <a:ln w="12700">
            <a:solidFill>
              <a:srgbClr val="0B1437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>
            <a:alphaModFix amt="25000"/>
          </a:blip>
          <a:stretch>
            <a:fillRect/>
          </a:stretch>
        </p:blipFill>
        <p:spPr>
          <a:xfrm>
            <a:off x="-457200" y="1371600"/>
            <a:ext cx="4754880" cy="5029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548640" y="640080"/>
            <a:ext cx="31089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Inhalt</a:t>
            </a:r>
            <a:endParaRPr lang="en-US" sz="4400" dirty="0"/>
          </a:p>
        </p:txBody>
      </p:sp>
      <p:sp>
        <p:nvSpPr>
          <p:cNvPr id="5" name="Text 2"/>
          <p:cNvSpPr/>
          <p:nvPr/>
        </p:nvSpPr>
        <p:spPr>
          <a:xfrm>
            <a:off x="548640" y="132588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0C2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wir gemeinsam entdecken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206240" y="6400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5212080" y="6858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 sind elektromagnetische Wellen?</a:t>
            </a:r>
            <a:endParaRPr lang="en-US" sz="1900" dirty="0"/>
          </a:p>
        </p:txBody>
      </p:sp>
      <p:sp>
        <p:nvSpPr>
          <p:cNvPr id="8" name="Text 5"/>
          <p:cNvSpPr/>
          <p:nvPr/>
        </p:nvSpPr>
        <p:spPr>
          <a:xfrm>
            <a:off x="5212080" y="10972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Grundidee einfach erklärt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4206240" y="15544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4400" dirty="0"/>
          </a:p>
        </p:txBody>
      </p:sp>
      <p:sp>
        <p:nvSpPr>
          <p:cNvPr id="10" name="Text 7"/>
          <p:cNvSpPr/>
          <p:nvPr/>
        </p:nvSpPr>
        <p:spPr>
          <a:xfrm>
            <a:off x="5212080" y="16002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sehen sie aus?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5212080" y="20116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Wellenform, Felder &amp; Aufbau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206240" y="24688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4400" dirty="0"/>
          </a:p>
        </p:txBody>
      </p:sp>
      <p:sp>
        <p:nvSpPr>
          <p:cNvPr id="13" name="Text 10"/>
          <p:cNvSpPr/>
          <p:nvPr/>
        </p:nvSpPr>
        <p:spPr>
          <a:xfrm>
            <a:off x="5212080" y="25146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Wichtige Eigenschaften</a:t>
            </a:r>
            <a:endParaRPr lang="en-US" sz="1900" dirty="0"/>
          </a:p>
        </p:txBody>
      </p:sp>
      <p:sp>
        <p:nvSpPr>
          <p:cNvPr id="14" name="Text 11"/>
          <p:cNvSpPr/>
          <p:nvPr/>
        </p:nvSpPr>
        <p:spPr>
          <a:xfrm>
            <a:off x="5212080" y="29260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Wellenlänge, Frequenz, Amplitude</a:t>
            </a:r>
            <a:endParaRPr lang="en-US" sz="1300" dirty="0"/>
          </a:p>
        </p:txBody>
      </p:sp>
      <p:sp>
        <p:nvSpPr>
          <p:cNvPr id="15" name="Text 12"/>
          <p:cNvSpPr/>
          <p:nvPr/>
        </p:nvSpPr>
        <p:spPr>
          <a:xfrm>
            <a:off x="4206240" y="33832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4400" dirty="0"/>
          </a:p>
        </p:txBody>
      </p:sp>
      <p:sp>
        <p:nvSpPr>
          <p:cNvPr id="16" name="Text 13"/>
          <p:cNvSpPr/>
          <p:nvPr/>
        </p:nvSpPr>
        <p:spPr>
          <a:xfrm>
            <a:off x="5212080" y="34290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Spektrum</a:t>
            </a:r>
            <a:endParaRPr lang="en-US" sz="1900" dirty="0"/>
          </a:p>
        </p:txBody>
      </p:sp>
      <p:sp>
        <p:nvSpPr>
          <p:cNvPr id="17" name="Text 14"/>
          <p:cNvSpPr/>
          <p:nvPr/>
        </p:nvSpPr>
        <p:spPr>
          <a:xfrm>
            <a:off x="5212080" y="38404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Von Radiowellen bis Gammastrahlung</a:t>
            </a:r>
            <a:endParaRPr lang="en-US" sz="1300" dirty="0"/>
          </a:p>
        </p:txBody>
      </p:sp>
      <p:sp>
        <p:nvSpPr>
          <p:cNvPr id="18" name="Text 15"/>
          <p:cNvSpPr/>
          <p:nvPr/>
        </p:nvSpPr>
        <p:spPr>
          <a:xfrm>
            <a:off x="4206240" y="42976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4400" dirty="0"/>
          </a:p>
        </p:txBody>
      </p:sp>
      <p:sp>
        <p:nvSpPr>
          <p:cNvPr id="19" name="Text 16"/>
          <p:cNvSpPr/>
          <p:nvPr/>
        </p:nvSpPr>
        <p:spPr>
          <a:xfrm>
            <a:off x="5212080" y="43434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Anwendungen im Alltag</a:t>
            </a:r>
            <a:endParaRPr lang="en-US" sz="1900" dirty="0"/>
          </a:p>
        </p:txBody>
      </p:sp>
      <p:sp>
        <p:nvSpPr>
          <p:cNvPr id="20" name="Text 17"/>
          <p:cNvSpPr/>
          <p:nvPr/>
        </p:nvSpPr>
        <p:spPr>
          <a:xfrm>
            <a:off x="5212080" y="47548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 wir EM-Wellen begegnen</a:t>
            </a:r>
            <a:endParaRPr lang="en-US" sz="1300" dirty="0"/>
          </a:p>
        </p:txBody>
      </p:sp>
      <p:sp>
        <p:nvSpPr>
          <p:cNvPr id="21" name="Text 18"/>
          <p:cNvSpPr/>
          <p:nvPr/>
        </p:nvSpPr>
        <p:spPr>
          <a:xfrm>
            <a:off x="4206240" y="521208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4400" b="1" i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4400" dirty="0"/>
          </a:p>
        </p:txBody>
      </p:sp>
      <p:sp>
        <p:nvSpPr>
          <p:cNvPr id="22" name="Text 19"/>
          <p:cNvSpPr/>
          <p:nvPr/>
        </p:nvSpPr>
        <p:spPr>
          <a:xfrm>
            <a:off x="5212080" y="5257800"/>
            <a:ext cx="6583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Zusammenfassung</a:t>
            </a:r>
            <a:endParaRPr lang="en-US" sz="1900" dirty="0"/>
          </a:p>
        </p:txBody>
      </p:sp>
      <p:sp>
        <p:nvSpPr>
          <p:cNvPr id="23" name="Text 20"/>
          <p:cNvSpPr/>
          <p:nvPr/>
        </p:nvSpPr>
        <p:spPr>
          <a:xfrm>
            <a:off x="5212080" y="5669280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wichtigsten Punkte auf einen Blick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01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Was sind elektromagnetische Wellen?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C2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Die Idee in einem Satz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2103120"/>
            <a:ext cx="5486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800" b="1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Elektromagnetische Wellen</a:t>
            </a:r>
            <a:pPr indent="0" marL="0">
              <a:lnSpc>
                <a:spcPct val="130000"/>
              </a:lnSpc>
              <a:buNone/>
            </a:pPr>
            <a:r>
              <a:rPr lang="en-US" sz="18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sind unsichtbare Schwingungen aus Energie, die sich mit Lichtgeschwindigkeit durch den Raum bewegen — sogar durch das Vakuum des Weltalls.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640080" y="3749040"/>
            <a:ext cx="731520" cy="731520"/>
          </a:xfrm>
          <a:prstGeom prst="ellipse">
            <a:avLst/>
          </a:prstGeom>
          <a:solidFill>
            <a:srgbClr val="6C2BD9">
              <a:alpha val="12000"/>
            </a:srgbClr>
          </a:solidFill>
          <a:ln w="12700">
            <a:solidFill>
              <a:srgbClr val="6C2BD9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22960" y="393192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554480" y="379476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Aus Energie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554480" y="413308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Bestehen aus elektrischen und magnetischen Feldern</a:t>
            </a:r>
            <a:endParaRPr lang="en-US" sz="1300" dirty="0"/>
          </a:p>
        </p:txBody>
      </p:sp>
      <p:sp>
        <p:nvSpPr>
          <p:cNvPr id="10" name="Shape 7"/>
          <p:cNvSpPr/>
          <p:nvPr/>
        </p:nvSpPr>
        <p:spPr>
          <a:xfrm>
            <a:off x="640080" y="4617720"/>
            <a:ext cx="731520" cy="731520"/>
          </a:xfrm>
          <a:prstGeom prst="ellipse">
            <a:avLst/>
          </a:prstGeom>
          <a:solidFill>
            <a:srgbClr val="00C2D7">
              <a:alpha val="12000"/>
            </a:srgbClr>
          </a:solidFill>
          <a:ln w="12700">
            <a:solidFill>
              <a:srgbClr val="00C2D7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60" y="480060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1554480" y="466344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Lichtschnell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1554480" y="500176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Bewegen sich mit ca. 300.000 km pro Sekunde</a:t>
            </a:r>
            <a:endParaRPr lang="en-US" sz="1300" dirty="0"/>
          </a:p>
        </p:txBody>
      </p:sp>
      <p:sp>
        <p:nvSpPr>
          <p:cNvPr id="14" name="Shape 10"/>
          <p:cNvSpPr/>
          <p:nvPr/>
        </p:nvSpPr>
        <p:spPr>
          <a:xfrm>
            <a:off x="640080" y="5486400"/>
            <a:ext cx="731520" cy="731520"/>
          </a:xfrm>
          <a:prstGeom prst="ellipse">
            <a:avLst/>
          </a:prstGeom>
          <a:solidFill>
            <a:srgbClr val="FFB627">
              <a:alpha val="12000"/>
            </a:srgbClr>
          </a:solidFill>
          <a:ln w="12700">
            <a:solidFill>
              <a:srgbClr val="FFB627"/>
            </a:solidFill>
            <a:prstDash val="solid"/>
          </a:ln>
        </p:spPr>
      </p:sp>
      <p:pic>
        <p:nvPicPr>
          <p:cNvPr id="1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2960" y="5669280"/>
            <a:ext cx="365760" cy="36576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1554480" y="5532120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Brauchen nichts</a:t>
            </a:r>
            <a:endParaRPr lang="en-US" sz="1600" dirty="0"/>
          </a:p>
        </p:txBody>
      </p:sp>
      <p:sp>
        <p:nvSpPr>
          <p:cNvPr id="17" name="Text 12"/>
          <p:cNvSpPr/>
          <p:nvPr/>
        </p:nvSpPr>
        <p:spPr>
          <a:xfrm>
            <a:off x="1554480" y="5870448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Funktionieren auch ohne Luft oder Materie</a:t>
            </a:r>
            <a:endParaRPr lang="en-US" sz="1300" dirty="0"/>
          </a:p>
        </p:txBody>
      </p:sp>
      <p:sp>
        <p:nvSpPr>
          <p:cNvPr id="18" name="Shape 13"/>
          <p:cNvSpPr/>
          <p:nvPr/>
        </p:nvSpPr>
        <p:spPr>
          <a:xfrm>
            <a:off x="6675120" y="1691640"/>
            <a:ext cx="4937760" cy="4754880"/>
          </a:xfrm>
          <a:prstGeom prst="rect">
            <a:avLst/>
          </a:prstGeom>
          <a:solidFill>
            <a:srgbClr val="0B1437"/>
          </a:solidFill>
          <a:ln w="12700">
            <a:solidFill>
              <a:srgbClr val="0B1437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5120" y="3200400"/>
            <a:ext cx="4937760" cy="1645920"/>
          </a:xfrm>
          <a:prstGeom prst="rect">
            <a:avLst/>
          </a:prstGeom>
        </p:spPr>
      </p:pic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>
            <a:alphaModFix amt="70000"/>
          </a:blip>
          <a:stretch>
            <a:fillRect/>
          </a:stretch>
        </p:blipFill>
        <p:spPr>
          <a:xfrm>
            <a:off x="6675120" y="4114800"/>
            <a:ext cx="4937760" cy="13716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6949440" y="187452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spc="4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Stell dir vor...</a:t>
            </a:r>
            <a:endParaRPr lang="en-US" sz="1400" dirty="0"/>
          </a:p>
        </p:txBody>
      </p:sp>
      <p:sp>
        <p:nvSpPr>
          <p:cNvPr id="22" name="Text 15"/>
          <p:cNvSpPr/>
          <p:nvPr/>
        </p:nvSpPr>
        <p:spPr>
          <a:xfrm>
            <a:off x="6949440" y="2240280"/>
            <a:ext cx="4389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...du wirfst einen Stein ins Wasser.</a:t>
            </a:r>
            <a:endParaRPr lang="en-US" sz="2200" dirty="0"/>
          </a:p>
        </p:txBody>
      </p:sp>
      <p:sp>
        <p:nvSpPr>
          <p:cNvPr id="23" name="Text 16"/>
          <p:cNvSpPr/>
          <p:nvPr/>
        </p:nvSpPr>
        <p:spPr>
          <a:xfrm>
            <a:off x="6949440" y="5486400"/>
            <a:ext cx="43891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Wellen breiten sich kreisförmig aus. Genauso – nur unsichtbar – breiten sich elektromagnetische Wellen im Raum aus.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02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Wie sind sie aufgebaut?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Zwei Felder schwingen senkrecht zueinander und zur Bewegungsrichtung</a:t>
            </a:r>
            <a:endParaRPr lang="en-US" sz="16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14400" y="1920240"/>
            <a:ext cx="7772400" cy="3886200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8961120" y="1920240"/>
            <a:ext cx="2743200" cy="1783080"/>
          </a:xfrm>
          <a:prstGeom prst="rect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9098280" y="201168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</a:t>
            </a:r>
            <a:endParaRPr lang="en-US" sz="5000" dirty="0"/>
          </a:p>
        </p:txBody>
      </p:sp>
      <p:sp>
        <p:nvSpPr>
          <p:cNvPr id="8" name="Text 5"/>
          <p:cNvSpPr/>
          <p:nvPr/>
        </p:nvSpPr>
        <p:spPr>
          <a:xfrm>
            <a:off x="9646920" y="210312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Elektrisches Feld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9098280" y="274320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Schwingt senkrecht nach oben und unten – wie eine springende Linie auf Papier.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8961120" y="3840480"/>
            <a:ext cx="2743200" cy="1783080"/>
          </a:xfrm>
          <a:prstGeom prst="rect">
            <a:avLst/>
          </a:prstGeom>
          <a:solidFill>
            <a:srgbClr val="00C2D7"/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098280" y="3931920"/>
            <a:ext cx="5486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000" b="1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</a:t>
            </a:r>
            <a:endParaRPr lang="en-US" sz="5000" dirty="0"/>
          </a:p>
        </p:txBody>
      </p:sp>
      <p:sp>
        <p:nvSpPr>
          <p:cNvPr id="12" name="Text 9"/>
          <p:cNvSpPr/>
          <p:nvPr/>
        </p:nvSpPr>
        <p:spPr>
          <a:xfrm>
            <a:off x="9646920" y="4023360"/>
            <a:ext cx="2011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Magnetisches Feld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9098280" y="4663440"/>
            <a:ext cx="2606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Steht senkrecht zum E-Feld – schwingt seitlich, wie aus dem Bildschirm heraus.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640080" y="5943600"/>
            <a:ext cx="10972800" cy="594360"/>
          </a:xfrm>
          <a:prstGeom prst="rect">
            <a:avLst/>
          </a:prstGeom>
          <a:solidFill>
            <a:srgbClr val="FFB627">
              <a:alpha val="20000"/>
            </a:srgbClr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822960" y="5943600"/>
            <a:ext cx="106984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Merke:  </a:t>
            </a:r>
            <a:pPr indent="0" marL="0">
              <a:buNone/>
            </a:pPr>
            <a:r>
              <a:rPr lang="en-US" sz="14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Beide Felder sind eng verbunden – ändert sich das eine, entsteht das andere. Genau das macht eine elektromagnetische Welle aus.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03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Die wichtigsten Eigenschaften</a:t>
            </a:r>
            <a:endParaRPr lang="en-US" sz="3600" dirty="0"/>
          </a:p>
        </p:txBody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1417320"/>
            <a:ext cx="6858000" cy="3429000"/>
          </a:xfrm>
          <a:prstGeom prst="rect">
            <a:avLst/>
          </a:prstGeom>
        </p:spPr>
      </p:pic>
      <p:sp>
        <p:nvSpPr>
          <p:cNvPr id="5" name="Shape 2"/>
          <p:cNvSpPr/>
          <p:nvPr/>
        </p:nvSpPr>
        <p:spPr>
          <a:xfrm>
            <a:off x="640080" y="4983480"/>
            <a:ext cx="37033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640080" y="4983480"/>
            <a:ext cx="109728" cy="1691640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0120" y="5120640"/>
            <a:ext cx="411480" cy="411480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50876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Wellenlänge λ</a:t>
            </a:r>
            <a:endParaRPr lang="en-US" sz="1800" dirty="0"/>
          </a:p>
        </p:txBody>
      </p:sp>
      <p:sp>
        <p:nvSpPr>
          <p:cNvPr id="9" name="Text 5"/>
          <p:cNvSpPr/>
          <p:nvPr/>
        </p:nvSpPr>
        <p:spPr>
          <a:xfrm>
            <a:off x="960120" y="5623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spc="300" kern="0" dirty="0">
                <a:solidFill>
                  <a:srgbClr val="EC4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Meter (m)</a:t>
            </a:r>
            <a:endParaRPr lang="en-US" sz="1100" dirty="0"/>
          </a:p>
        </p:txBody>
      </p:sp>
      <p:sp>
        <p:nvSpPr>
          <p:cNvPr id="10" name="Text 6"/>
          <p:cNvSpPr/>
          <p:nvPr/>
        </p:nvSpPr>
        <p:spPr>
          <a:xfrm>
            <a:off x="960120" y="59436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Abstand zwischen zwei Wellenbergen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4434840" y="4983480"/>
            <a:ext cx="37033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8"/>
          <p:cNvSpPr/>
          <p:nvPr/>
        </p:nvSpPr>
        <p:spPr>
          <a:xfrm>
            <a:off x="4434840" y="4983480"/>
            <a:ext cx="109728" cy="1691640"/>
          </a:xfrm>
          <a:prstGeom prst="rect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4880" y="512064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530352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Frequenz f</a:t>
            </a:r>
            <a:endParaRPr lang="en-US" sz="1800" dirty="0"/>
          </a:p>
        </p:txBody>
      </p:sp>
      <p:sp>
        <p:nvSpPr>
          <p:cNvPr id="15" name="Text 10"/>
          <p:cNvSpPr/>
          <p:nvPr/>
        </p:nvSpPr>
        <p:spPr>
          <a:xfrm>
            <a:off x="4754880" y="5623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spc="3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Hertz (Hz)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4754880" y="59436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Wie viele Wellen pro Sekunde vorbeikommen</a:t>
            </a:r>
            <a:endParaRPr lang="en-US" sz="1300" dirty="0"/>
          </a:p>
        </p:txBody>
      </p:sp>
      <p:sp>
        <p:nvSpPr>
          <p:cNvPr id="17" name="Shape 12"/>
          <p:cNvSpPr/>
          <p:nvPr/>
        </p:nvSpPr>
        <p:spPr>
          <a:xfrm>
            <a:off x="8229600" y="4983480"/>
            <a:ext cx="37033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3"/>
          <p:cNvSpPr/>
          <p:nvPr/>
        </p:nvSpPr>
        <p:spPr>
          <a:xfrm>
            <a:off x="8229600" y="4983480"/>
            <a:ext cx="109728" cy="1691640"/>
          </a:xfrm>
          <a:prstGeom prst="rect">
            <a:avLst/>
          </a:prstGeom>
          <a:solidFill>
            <a:srgbClr val="00C2D7"/>
          </a:solidFill>
          <a:ln w="12700">
            <a:solidFill>
              <a:srgbClr val="00C2D7"/>
            </a:solidFill>
            <a:prstDash val="solid"/>
          </a:ln>
        </p:spPr>
      </p:sp>
      <p:pic>
        <p:nvPicPr>
          <p:cNvPr id="1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0" y="5120640"/>
            <a:ext cx="411480" cy="411480"/>
          </a:xfrm>
          <a:prstGeom prst="rect">
            <a:avLst/>
          </a:prstGeom>
        </p:spPr>
      </p:pic>
      <p:sp>
        <p:nvSpPr>
          <p:cNvPr id="20" name="Text 14"/>
          <p:cNvSpPr/>
          <p:nvPr/>
        </p:nvSpPr>
        <p:spPr>
          <a:xfrm>
            <a:off x="9098280" y="507492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Amplitude A</a:t>
            </a:r>
            <a:endParaRPr lang="en-US" sz="1800" dirty="0"/>
          </a:p>
        </p:txBody>
      </p:sp>
      <p:sp>
        <p:nvSpPr>
          <p:cNvPr id="21" name="Text 15"/>
          <p:cNvSpPr/>
          <p:nvPr/>
        </p:nvSpPr>
        <p:spPr>
          <a:xfrm>
            <a:off x="8549640" y="562356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spc="300" kern="0" dirty="0">
                <a:solidFill>
                  <a:srgbClr val="00C2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kein Einheits­zwang</a:t>
            </a:r>
            <a:endParaRPr lang="en-US" sz="1100" dirty="0"/>
          </a:p>
        </p:txBody>
      </p:sp>
      <p:sp>
        <p:nvSpPr>
          <p:cNvPr id="22" name="Text 16"/>
          <p:cNvSpPr/>
          <p:nvPr/>
        </p:nvSpPr>
        <p:spPr>
          <a:xfrm>
            <a:off x="8549640" y="594360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Höhe der Welle = Stärke / Energie</a:t>
            </a:r>
            <a:endParaRPr lang="en-US" sz="1300" dirty="0"/>
          </a:p>
        </p:txBody>
      </p:sp>
      <p:sp>
        <p:nvSpPr>
          <p:cNvPr id="23" name="Shape 17"/>
          <p:cNvSpPr/>
          <p:nvPr/>
        </p:nvSpPr>
        <p:spPr>
          <a:xfrm>
            <a:off x="7772400" y="1691640"/>
            <a:ext cx="3840480" cy="1554480"/>
          </a:xfrm>
          <a:prstGeom prst="rect">
            <a:avLst/>
          </a:prstGeom>
          <a:solidFill>
            <a:srgbClr val="0B1437"/>
          </a:solidFill>
          <a:ln w="12700">
            <a:solidFill>
              <a:srgbClr val="0B1437"/>
            </a:solidFill>
            <a:prstDash val="solid"/>
          </a:ln>
        </p:spPr>
      </p:sp>
      <p:sp>
        <p:nvSpPr>
          <p:cNvPr id="24" name="Text 18"/>
          <p:cNvSpPr/>
          <p:nvPr/>
        </p:nvSpPr>
        <p:spPr>
          <a:xfrm>
            <a:off x="7909560" y="1783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Wichtige Formel</a:t>
            </a:r>
            <a:endParaRPr lang="en-US" sz="1200" dirty="0"/>
          </a:p>
        </p:txBody>
      </p:sp>
      <p:sp>
        <p:nvSpPr>
          <p:cNvPr id="25" name="Text 19"/>
          <p:cNvSpPr/>
          <p:nvPr/>
        </p:nvSpPr>
        <p:spPr>
          <a:xfrm>
            <a:off x="7909560" y="2148840"/>
            <a:ext cx="3657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i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= </a:t>
            </a:r>
            <a:pPr algn="ctr" indent="0" marL="0">
              <a:buNone/>
            </a:pPr>
            <a:r>
              <a:rPr lang="en-US" sz="3800" b="1" dirty="0">
                <a:solidFill>
                  <a:srgbClr val="EC48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λ</a:t>
            </a:r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 · </a:t>
            </a:r>
            <a:pPr algn="ctr" indent="0" marL="0">
              <a:buNone/>
            </a:pPr>
            <a:r>
              <a:rPr lang="en-US" sz="3800" b="1" i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3800" dirty="0"/>
          </a:p>
        </p:txBody>
      </p:sp>
      <p:sp>
        <p:nvSpPr>
          <p:cNvPr id="26" name="Text 20"/>
          <p:cNvSpPr/>
          <p:nvPr/>
        </p:nvSpPr>
        <p:spPr>
          <a:xfrm>
            <a:off x="7909560" y="27889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E2E8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Lichtgeschwindigkeit = Wellenlänge × Frequenz</a:t>
            </a:r>
            <a:endParaRPr lang="en-US" sz="1100" dirty="0"/>
          </a:p>
        </p:txBody>
      </p:sp>
      <p:sp>
        <p:nvSpPr>
          <p:cNvPr id="27" name="Shape 21"/>
          <p:cNvSpPr/>
          <p:nvPr/>
        </p:nvSpPr>
        <p:spPr>
          <a:xfrm>
            <a:off x="7772400" y="3383280"/>
            <a:ext cx="3840480" cy="1463040"/>
          </a:xfrm>
          <a:prstGeom prst="rect">
            <a:avLst/>
          </a:prstGeom>
          <a:solidFill>
            <a:srgbClr val="6C2BD9">
              <a:alpha val="10000"/>
            </a:srgbClr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28" name="Text 22"/>
          <p:cNvSpPr/>
          <p:nvPr/>
        </p:nvSpPr>
        <p:spPr>
          <a:xfrm>
            <a:off x="7909560" y="352044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Kurze Wellen → hohe Frequenz</a:t>
            </a:r>
            <a:endParaRPr lang="en-US" sz="1400" dirty="0"/>
          </a:p>
        </p:txBody>
      </p:sp>
      <p:sp>
        <p:nvSpPr>
          <p:cNvPr id="29" name="Text 23"/>
          <p:cNvSpPr/>
          <p:nvPr/>
        </p:nvSpPr>
        <p:spPr>
          <a:xfrm>
            <a:off x="7909560" y="393192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Lange Wellen → niedrige Frequenz</a:t>
            </a:r>
            <a:endParaRPr lang="en-US" sz="1400" dirty="0"/>
          </a:p>
        </p:txBody>
      </p:sp>
      <p:sp>
        <p:nvSpPr>
          <p:cNvPr id="30" name="Text 24"/>
          <p:cNvSpPr/>
          <p:nvPr/>
        </p:nvSpPr>
        <p:spPr>
          <a:xfrm>
            <a:off x="7909560" y="434340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1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Wellenlänge und Frequenz sind wie zwei Seiten derselben Medaille – wird die eine größer, wird die andere kleiner.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43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>
            <a:alphaModFix amt="25000"/>
          </a:blip>
          <a:stretch>
            <a:fillRect/>
          </a:stretch>
        </p:blipFill>
        <p:spPr>
          <a:xfrm>
            <a:off x="-914400" y="457200"/>
            <a:ext cx="13716000" cy="3657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548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spc="800" kern="0" dirty="0">
                <a:solidFill>
                  <a:srgbClr val="FFB6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BESONDERHEIT</a:t>
            </a:r>
            <a:endParaRPr lang="en-US" sz="1200" dirty="0"/>
          </a:p>
        </p:txBody>
      </p:sp>
      <p:sp>
        <p:nvSpPr>
          <p:cNvPr id="4" name="Text 1"/>
          <p:cNvSpPr/>
          <p:nvPr/>
        </p:nvSpPr>
        <p:spPr>
          <a:xfrm>
            <a:off x="640080" y="86868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Schneller geht es nicht.</a:t>
            </a:r>
            <a:endParaRPr lang="en-US" sz="3800" dirty="0"/>
          </a:p>
        </p:txBody>
      </p:sp>
      <p:sp>
        <p:nvSpPr>
          <p:cNvPr id="5" name="Text 2"/>
          <p:cNvSpPr/>
          <p:nvPr/>
        </p:nvSpPr>
        <p:spPr>
          <a:xfrm>
            <a:off x="457200" y="2011680"/>
            <a:ext cx="112471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600" b="1" dirty="0">
                <a:solidFill>
                  <a:srgbClr val="00C2D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299.792.458</a:t>
            </a:r>
            <a:endParaRPr lang="en-US" sz="9600" dirty="0"/>
          </a:p>
        </p:txBody>
      </p:sp>
      <p:sp>
        <p:nvSpPr>
          <p:cNvPr id="6" name="Text 3"/>
          <p:cNvSpPr/>
          <p:nvPr/>
        </p:nvSpPr>
        <p:spPr>
          <a:xfrm>
            <a:off x="457200" y="3611880"/>
            <a:ext cx="11247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i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Meter pro Sekunde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5623560" y="4206240"/>
            <a:ext cx="914400" cy="0"/>
          </a:xfrm>
          <a:prstGeom prst="line">
            <a:avLst/>
          </a:prstGeom>
          <a:noFill/>
          <a:ln w="38100">
            <a:solidFill>
              <a:srgbClr val="FFB627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640080" y="4572000"/>
            <a:ext cx="3703320" cy="178308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640080" y="4663440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7,5×</a:t>
            </a:r>
            <a:endParaRPr lang="en-US" sz="5400" dirty="0"/>
          </a:p>
        </p:txBody>
      </p:sp>
      <p:sp>
        <p:nvSpPr>
          <p:cNvPr id="10" name="Text 7"/>
          <p:cNvSpPr/>
          <p:nvPr/>
        </p:nvSpPr>
        <p:spPr>
          <a:xfrm>
            <a:off x="640080" y="548640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 um die Erde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640080" y="585216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einer Sekunde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434840" y="4572000"/>
            <a:ext cx="3703320" cy="178308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4434840" y="4663440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1,3 s</a:t>
            </a:r>
            <a:endParaRPr lang="en-US" sz="5400" dirty="0"/>
          </a:p>
        </p:txBody>
      </p:sp>
      <p:sp>
        <p:nvSpPr>
          <p:cNvPr id="14" name="Text 11"/>
          <p:cNvSpPr/>
          <p:nvPr/>
        </p:nvSpPr>
        <p:spPr>
          <a:xfrm>
            <a:off x="4434840" y="548640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Zum Mond</a:t>
            </a:r>
            <a:endParaRPr lang="en-US" sz="1600" dirty="0"/>
          </a:p>
        </p:txBody>
      </p:sp>
      <p:sp>
        <p:nvSpPr>
          <p:cNvPr id="15" name="Text 12"/>
          <p:cNvSpPr/>
          <p:nvPr/>
        </p:nvSpPr>
        <p:spPr>
          <a:xfrm>
            <a:off x="4434840" y="585216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ca. 384.000 km Entfernung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8229600" y="4572000"/>
            <a:ext cx="3703320" cy="1783080"/>
          </a:xfrm>
          <a:prstGeom prst="rect">
            <a:avLst/>
          </a:prstGeom>
          <a:solidFill>
            <a:srgbClr val="060B24">
              <a:alpha val="70000"/>
            </a:srgbClr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8229600" y="4663440"/>
            <a:ext cx="37033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 min</a:t>
            </a:r>
            <a:endParaRPr lang="en-US" sz="5400" dirty="0"/>
          </a:p>
        </p:txBody>
      </p:sp>
      <p:sp>
        <p:nvSpPr>
          <p:cNvPr id="18" name="Text 15"/>
          <p:cNvSpPr/>
          <p:nvPr/>
        </p:nvSpPr>
        <p:spPr>
          <a:xfrm>
            <a:off x="8229600" y="548640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Zur Sonne</a:t>
            </a:r>
            <a:endParaRPr lang="en-US" sz="1600" dirty="0"/>
          </a:p>
        </p:txBody>
      </p:sp>
      <p:sp>
        <p:nvSpPr>
          <p:cNvPr id="19" name="Text 16"/>
          <p:cNvSpPr/>
          <p:nvPr/>
        </p:nvSpPr>
        <p:spPr>
          <a:xfrm>
            <a:off x="8229600" y="585216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ca. 150 Mio. km Entfernung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04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Das elektromagnetische Spektrum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Alle EM-Wellen gehören zur selben Familie – sie unterscheiden sich nur in Wellenlänge und Frequenz.</a:t>
            </a:r>
            <a:endParaRPr lang="en-US" sz="15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011680"/>
            <a:ext cx="10972800" cy="6400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697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← Lange Wellen / niedrige Frequenz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7955280" y="26974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Hohe Frequenz / kurze Wellen →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640080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Shape 6"/>
          <p:cNvSpPr/>
          <p:nvPr/>
        </p:nvSpPr>
        <p:spPr>
          <a:xfrm>
            <a:off x="640080" y="3246120"/>
            <a:ext cx="1473490" cy="164592"/>
          </a:xfrm>
          <a:prstGeom prst="rect">
            <a:avLst/>
          </a:prstGeom>
          <a:solidFill>
            <a:srgbClr val="4F46E5"/>
          </a:solidFill>
          <a:ln w="12700">
            <a:solidFill>
              <a:srgbClr val="4F46E5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1056785" y="3566160"/>
            <a:ext cx="640080" cy="640080"/>
          </a:xfrm>
          <a:prstGeom prst="ellipse">
            <a:avLst/>
          </a:prstGeom>
          <a:solidFill>
            <a:srgbClr val="4F46E5">
              <a:alpha val="15000"/>
            </a:srgbClr>
          </a:solidFill>
          <a:ln w="12700">
            <a:solidFill>
              <a:srgbClr val="4F46E5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945" y="3703320"/>
            <a:ext cx="365760" cy="36576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640080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</a:t>
            </a:r>
            <a:endParaRPr lang="en-US" sz="1400" dirty="0"/>
          </a:p>
        </p:txBody>
      </p:sp>
      <p:sp>
        <p:nvSpPr>
          <p:cNvPr id="13" name="Text 9"/>
          <p:cNvSpPr/>
          <p:nvPr/>
        </p:nvSpPr>
        <p:spPr>
          <a:xfrm>
            <a:off x="685800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 1 m</a:t>
            </a:r>
            <a:endParaRPr lang="en-US" sz="900" dirty="0"/>
          </a:p>
        </p:txBody>
      </p:sp>
      <p:sp>
        <p:nvSpPr>
          <p:cNvPr id="14" name="Shape 10"/>
          <p:cNvSpPr/>
          <p:nvPr/>
        </p:nvSpPr>
        <p:spPr>
          <a:xfrm>
            <a:off x="1193945" y="5074920"/>
            <a:ext cx="365760" cy="0"/>
          </a:xfrm>
          <a:prstGeom prst="line">
            <a:avLst/>
          </a:prstGeom>
          <a:noFill/>
          <a:ln w="19050">
            <a:solidFill>
              <a:srgbClr val="4F46E5"/>
            </a:solidFill>
            <a:prstDash val="solid"/>
          </a:ln>
        </p:spPr>
      </p:sp>
      <p:sp>
        <p:nvSpPr>
          <p:cNvPr id="15" name="Text 11"/>
          <p:cNvSpPr/>
          <p:nvPr/>
        </p:nvSpPr>
        <p:spPr>
          <a:xfrm>
            <a:off x="685800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Funk, Radio</a:t>
            </a:r>
            <a:endParaRPr lang="en-US" sz="1000" dirty="0"/>
          </a:p>
        </p:txBody>
      </p:sp>
      <p:sp>
        <p:nvSpPr>
          <p:cNvPr id="16" name="Shape 12"/>
          <p:cNvSpPr/>
          <p:nvPr/>
        </p:nvSpPr>
        <p:spPr>
          <a:xfrm>
            <a:off x="2223298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2223298" y="3246120"/>
            <a:ext cx="1473490" cy="164592"/>
          </a:xfrm>
          <a:prstGeom prst="rect">
            <a:avLst/>
          </a:prstGeom>
          <a:solidFill>
            <a:srgbClr val="06B6D4"/>
          </a:solidFill>
          <a:ln w="12700">
            <a:solidFill>
              <a:srgbClr val="06B6D4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2640003" y="3566160"/>
            <a:ext cx="640080" cy="640080"/>
          </a:xfrm>
          <a:prstGeom prst="ellipse">
            <a:avLst/>
          </a:prstGeom>
          <a:solidFill>
            <a:srgbClr val="06B6D4">
              <a:alpha val="15000"/>
            </a:srgbClr>
          </a:solidFill>
          <a:ln w="12700">
            <a:solidFill>
              <a:srgbClr val="06B6D4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163" y="3703320"/>
            <a:ext cx="365760" cy="36576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2223298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Mikro</a:t>
            </a:r>
            <a:endParaRPr lang="en-US" sz="1400" dirty="0"/>
          </a:p>
        </p:txBody>
      </p:sp>
      <p:sp>
        <p:nvSpPr>
          <p:cNvPr id="21" name="Text 16"/>
          <p:cNvSpPr/>
          <p:nvPr/>
        </p:nvSpPr>
        <p:spPr>
          <a:xfrm>
            <a:off x="2269018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 – 1 mm</a:t>
            </a:r>
            <a:endParaRPr lang="en-US" sz="900" dirty="0"/>
          </a:p>
        </p:txBody>
      </p:sp>
      <p:sp>
        <p:nvSpPr>
          <p:cNvPr id="22" name="Shape 17"/>
          <p:cNvSpPr/>
          <p:nvPr/>
        </p:nvSpPr>
        <p:spPr>
          <a:xfrm>
            <a:off x="2777163" y="5074920"/>
            <a:ext cx="365760" cy="0"/>
          </a:xfrm>
          <a:prstGeom prst="line">
            <a:avLst/>
          </a:prstGeom>
          <a:noFill/>
          <a:ln w="19050">
            <a:solidFill>
              <a:srgbClr val="06B6D4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2269018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WLAN, Handy</a:t>
            </a:r>
            <a:endParaRPr lang="en-US" sz="1000" dirty="0"/>
          </a:p>
        </p:txBody>
      </p:sp>
      <p:sp>
        <p:nvSpPr>
          <p:cNvPr id="24" name="Shape 19"/>
          <p:cNvSpPr/>
          <p:nvPr/>
        </p:nvSpPr>
        <p:spPr>
          <a:xfrm>
            <a:off x="3806517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0"/>
          <p:cNvSpPr/>
          <p:nvPr/>
        </p:nvSpPr>
        <p:spPr>
          <a:xfrm>
            <a:off x="3806517" y="3246120"/>
            <a:ext cx="1473490" cy="164592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</p:sp>
      <p:sp>
        <p:nvSpPr>
          <p:cNvPr id="26" name="Shape 21"/>
          <p:cNvSpPr/>
          <p:nvPr/>
        </p:nvSpPr>
        <p:spPr>
          <a:xfrm>
            <a:off x="4223222" y="3566160"/>
            <a:ext cx="640080" cy="640080"/>
          </a:xfrm>
          <a:prstGeom prst="ellipse">
            <a:avLst/>
          </a:prstGeom>
          <a:solidFill>
            <a:srgbClr val="DC2626">
              <a:alpha val="15000"/>
            </a:srgbClr>
          </a:solidFill>
          <a:ln w="12700">
            <a:solidFill>
              <a:srgbClr val="DC2626"/>
            </a:solidFill>
            <a:prstDash val="solid"/>
          </a:ln>
        </p:spPr>
      </p:sp>
      <p:pic>
        <p:nvPicPr>
          <p:cNvPr id="2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60382" y="3703320"/>
            <a:ext cx="365760" cy="365760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3806517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Infrarot</a:t>
            </a:r>
            <a:endParaRPr lang="en-US" sz="1400" dirty="0"/>
          </a:p>
        </p:txBody>
      </p:sp>
      <p:sp>
        <p:nvSpPr>
          <p:cNvPr id="29" name="Text 23"/>
          <p:cNvSpPr/>
          <p:nvPr/>
        </p:nvSpPr>
        <p:spPr>
          <a:xfrm>
            <a:off x="3852237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mm – 700 nm</a:t>
            </a:r>
            <a:endParaRPr lang="en-US" sz="900" dirty="0"/>
          </a:p>
        </p:txBody>
      </p:sp>
      <p:sp>
        <p:nvSpPr>
          <p:cNvPr id="30" name="Shape 24"/>
          <p:cNvSpPr/>
          <p:nvPr/>
        </p:nvSpPr>
        <p:spPr>
          <a:xfrm>
            <a:off x="4360382" y="5074920"/>
            <a:ext cx="365760" cy="0"/>
          </a:xfrm>
          <a:prstGeom prst="line">
            <a:avLst/>
          </a:prstGeom>
          <a:noFill/>
          <a:ln w="19050">
            <a:solidFill>
              <a:srgbClr val="DC2626"/>
            </a:solidFill>
            <a:prstDash val="solid"/>
          </a:ln>
        </p:spPr>
      </p:sp>
      <p:sp>
        <p:nvSpPr>
          <p:cNvPr id="31" name="Text 25"/>
          <p:cNvSpPr/>
          <p:nvPr/>
        </p:nvSpPr>
        <p:spPr>
          <a:xfrm>
            <a:off x="3852237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Wärme, FB</a:t>
            </a:r>
            <a:endParaRPr lang="en-US" sz="1000" dirty="0"/>
          </a:p>
        </p:txBody>
      </p:sp>
      <p:sp>
        <p:nvSpPr>
          <p:cNvPr id="32" name="Shape 26"/>
          <p:cNvSpPr/>
          <p:nvPr/>
        </p:nvSpPr>
        <p:spPr>
          <a:xfrm>
            <a:off x="5389735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3" name="Shape 27"/>
          <p:cNvSpPr/>
          <p:nvPr/>
        </p:nvSpPr>
        <p:spPr>
          <a:xfrm>
            <a:off x="5389735" y="3246120"/>
            <a:ext cx="1473490" cy="164592"/>
          </a:xfrm>
          <a:prstGeom prst="rect">
            <a:avLst/>
          </a:prstGeom>
          <a:solidFill>
            <a:srgbClr val="FBBF24"/>
          </a:solidFill>
          <a:ln w="12700">
            <a:solidFill>
              <a:srgbClr val="FBBF24"/>
            </a:solidFill>
            <a:prstDash val="solid"/>
          </a:ln>
        </p:spPr>
      </p:sp>
      <p:sp>
        <p:nvSpPr>
          <p:cNvPr id="34" name="Shape 28"/>
          <p:cNvSpPr/>
          <p:nvPr/>
        </p:nvSpPr>
        <p:spPr>
          <a:xfrm>
            <a:off x="5806440" y="3566160"/>
            <a:ext cx="640080" cy="640080"/>
          </a:xfrm>
          <a:prstGeom prst="ellipse">
            <a:avLst/>
          </a:prstGeom>
          <a:solidFill>
            <a:srgbClr val="FBBF24">
              <a:alpha val="15000"/>
            </a:srgbClr>
          </a:solidFill>
          <a:ln w="12700">
            <a:solidFill>
              <a:srgbClr val="FBBF24"/>
            </a:solidFill>
            <a:prstDash val="solid"/>
          </a:ln>
        </p:spPr>
      </p:sp>
      <p:pic>
        <p:nvPicPr>
          <p:cNvPr id="3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3703320"/>
            <a:ext cx="365760" cy="365760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5389735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Sichtbar</a:t>
            </a:r>
            <a:endParaRPr lang="en-US" sz="1400" dirty="0"/>
          </a:p>
        </p:txBody>
      </p:sp>
      <p:sp>
        <p:nvSpPr>
          <p:cNvPr id="37" name="Text 30"/>
          <p:cNvSpPr/>
          <p:nvPr/>
        </p:nvSpPr>
        <p:spPr>
          <a:xfrm>
            <a:off x="5435455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– 400 nm</a:t>
            </a:r>
            <a:endParaRPr lang="en-US" sz="900" dirty="0"/>
          </a:p>
        </p:txBody>
      </p:sp>
      <p:sp>
        <p:nvSpPr>
          <p:cNvPr id="38" name="Shape 31"/>
          <p:cNvSpPr/>
          <p:nvPr/>
        </p:nvSpPr>
        <p:spPr>
          <a:xfrm>
            <a:off x="5943600" y="5074920"/>
            <a:ext cx="365760" cy="0"/>
          </a:xfrm>
          <a:prstGeom prst="line">
            <a:avLst/>
          </a:prstGeom>
          <a:noFill/>
          <a:ln w="19050">
            <a:solidFill>
              <a:srgbClr val="FBBF24"/>
            </a:solidFill>
            <a:prstDash val="solid"/>
          </a:ln>
        </p:spPr>
      </p:sp>
      <p:sp>
        <p:nvSpPr>
          <p:cNvPr id="39" name="Text 32"/>
          <p:cNvSpPr/>
          <p:nvPr/>
        </p:nvSpPr>
        <p:spPr>
          <a:xfrm>
            <a:off x="5435455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</a:t>
            </a:r>
            <a:endParaRPr lang="en-US" sz="1000" dirty="0"/>
          </a:p>
        </p:txBody>
      </p:sp>
      <p:sp>
        <p:nvSpPr>
          <p:cNvPr id="40" name="Shape 33"/>
          <p:cNvSpPr/>
          <p:nvPr/>
        </p:nvSpPr>
        <p:spPr>
          <a:xfrm>
            <a:off x="6972953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Shape 34"/>
          <p:cNvSpPr/>
          <p:nvPr/>
        </p:nvSpPr>
        <p:spPr>
          <a:xfrm>
            <a:off x="6972953" y="3246120"/>
            <a:ext cx="1473490" cy="164592"/>
          </a:xfrm>
          <a:prstGeom prst="rect">
            <a:avLst/>
          </a:prstGeom>
          <a:solidFill>
            <a:srgbClr val="8B5CF6"/>
          </a:solidFill>
          <a:ln w="12700">
            <a:solidFill>
              <a:srgbClr val="8B5CF6"/>
            </a:solidFill>
            <a:prstDash val="solid"/>
          </a:ln>
        </p:spPr>
      </p:sp>
      <p:sp>
        <p:nvSpPr>
          <p:cNvPr id="42" name="Shape 35"/>
          <p:cNvSpPr/>
          <p:nvPr/>
        </p:nvSpPr>
        <p:spPr>
          <a:xfrm>
            <a:off x="7389658" y="3566160"/>
            <a:ext cx="640080" cy="640080"/>
          </a:xfrm>
          <a:prstGeom prst="ellipse">
            <a:avLst/>
          </a:prstGeom>
          <a:solidFill>
            <a:srgbClr val="8B5CF6">
              <a:alpha val="15000"/>
            </a:srgbClr>
          </a:solidFill>
          <a:ln w="12700">
            <a:solidFill>
              <a:srgbClr val="8B5CF6"/>
            </a:solidFill>
            <a:prstDash val="solid"/>
          </a:ln>
        </p:spPr>
      </p:sp>
      <p:pic>
        <p:nvPicPr>
          <p:cNvPr id="4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26818" y="3703320"/>
            <a:ext cx="365760" cy="365760"/>
          </a:xfrm>
          <a:prstGeom prst="rect">
            <a:avLst/>
          </a:prstGeom>
        </p:spPr>
      </p:pic>
      <p:sp>
        <p:nvSpPr>
          <p:cNvPr id="44" name="Text 36"/>
          <p:cNvSpPr/>
          <p:nvPr/>
        </p:nvSpPr>
        <p:spPr>
          <a:xfrm>
            <a:off x="6972953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UV</a:t>
            </a:r>
            <a:endParaRPr lang="en-US" sz="1400" dirty="0"/>
          </a:p>
        </p:txBody>
      </p:sp>
      <p:sp>
        <p:nvSpPr>
          <p:cNvPr id="45" name="Text 37"/>
          <p:cNvSpPr/>
          <p:nvPr/>
        </p:nvSpPr>
        <p:spPr>
          <a:xfrm>
            <a:off x="7018673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– 10 nm</a:t>
            </a:r>
            <a:endParaRPr lang="en-US" sz="900" dirty="0"/>
          </a:p>
        </p:txBody>
      </p:sp>
      <p:sp>
        <p:nvSpPr>
          <p:cNvPr id="46" name="Shape 38"/>
          <p:cNvSpPr/>
          <p:nvPr/>
        </p:nvSpPr>
        <p:spPr>
          <a:xfrm>
            <a:off x="7526818" y="5074920"/>
            <a:ext cx="365760" cy="0"/>
          </a:xfrm>
          <a:prstGeom prst="line">
            <a:avLst/>
          </a:prstGeom>
          <a:noFill/>
          <a:ln w="19050">
            <a:solidFill>
              <a:srgbClr val="8B5CF6"/>
            </a:solidFill>
            <a:prstDash val="solid"/>
          </a:ln>
        </p:spPr>
      </p:sp>
      <p:sp>
        <p:nvSpPr>
          <p:cNvPr id="47" name="Text 39"/>
          <p:cNvSpPr/>
          <p:nvPr/>
        </p:nvSpPr>
        <p:spPr>
          <a:xfrm>
            <a:off x="7018673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Sonnenbrand</a:t>
            </a:r>
            <a:endParaRPr lang="en-US" sz="1000" dirty="0"/>
          </a:p>
        </p:txBody>
      </p:sp>
      <p:sp>
        <p:nvSpPr>
          <p:cNvPr id="48" name="Shape 40"/>
          <p:cNvSpPr/>
          <p:nvPr/>
        </p:nvSpPr>
        <p:spPr>
          <a:xfrm>
            <a:off x="8556171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9" name="Shape 41"/>
          <p:cNvSpPr/>
          <p:nvPr/>
        </p:nvSpPr>
        <p:spPr>
          <a:xfrm>
            <a:off x="8556171" y="3246120"/>
            <a:ext cx="1473490" cy="164592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50" name="Shape 42"/>
          <p:cNvSpPr/>
          <p:nvPr/>
        </p:nvSpPr>
        <p:spPr>
          <a:xfrm>
            <a:off x="8972877" y="3566160"/>
            <a:ext cx="640080" cy="640080"/>
          </a:xfrm>
          <a:prstGeom prst="ellipse">
            <a:avLst/>
          </a:prstGeom>
          <a:solidFill>
            <a:srgbClr val="EC4899">
              <a:alpha val="15000"/>
            </a:srgbClr>
          </a:solidFill>
          <a:ln w="12700">
            <a:solidFill>
              <a:srgbClr val="EC4899"/>
            </a:solidFill>
            <a:prstDash val="solid"/>
          </a:ln>
        </p:spPr>
      </p:sp>
      <p:pic>
        <p:nvPicPr>
          <p:cNvPr id="51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110037" y="3703320"/>
            <a:ext cx="365760" cy="365760"/>
          </a:xfrm>
          <a:prstGeom prst="rect">
            <a:avLst/>
          </a:prstGeom>
        </p:spPr>
      </p:pic>
      <p:sp>
        <p:nvSpPr>
          <p:cNvPr id="52" name="Text 43"/>
          <p:cNvSpPr/>
          <p:nvPr/>
        </p:nvSpPr>
        <p:spPr>
          <a:xfrm>
            <a:off x="8556171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Röntgen</a:t>
            </a:r>
            <a:endParaRPr lang="en-US" sz="1400" dirty="0"/>
          </a:p>
        </p:txBody>
      </p:sp>
      <p:sp>
        <p:nvSpPr>
          <p:cNvPr id="53" name="Text 44"/>
          <p:cNvSpPr/>
          <p:nvPr/>
        </p:nvSpPr>
        <p:spPr>
          <a:xfrm>
            <a:off x="8601891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nm – 0,01 nm</a:t>
            </a:r>
            <a:endParaRPr lang="en-US" sz="900" dirty="0"/>
          </a:p>
        </p:txBody>
      </p:sp>
      <p:sp>
        <p:nvSpPr>
          <p:cNvPr id="54" name="Shape 45"/>
          <p:cNvSpPr/>
          <p:nvPr/>
        </p:nvSpPr>
        <p:spPr>
          <a:xfrm>
            <a:off x="9110037" y="5074920"/>
            <a:ext cx="365760" cy="0"/>
          </a:xfrm>
          <a:prstGeom prst="line">
            <a:avLst/>
          </a:prstGeom>
          <a:noFill/>
          <a:ln w="19050">
            <a:solidFill>
              <a:srgbClr val="EC4899"/>
            </a:solidFill>
            <a:prstDash val="solid"/>
          </a:ln>
        </p:spPr>
      </p:sp>
      <p:sp>
        <p:nvSpPr>
          <p:cNvPr id="55" name="Text 46"/>
          <p:cNvSpPr/>
          <p:nvPr/>
        </p:nvSpPr>
        <p:spPr>
          <a:xfrm>
            <a:off x="8601891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Medizin</a:t>
            </a:r>
            <a:endParaRPr lang="en-US" sz="1000" dirty="0"/>
          </a:p>
        </p:txBody>
      </p:sp>
      <p:sp>
        <p:nvSpPr>
          <p:cNvPr id="56" name="Shape 47"/>
          <p:cNvSpPr/>
          <p:nvPr/>
        </p:nvSpPr>
        <p:spPr>
          <a:xfrm>
            <a:off x="10139390" y="3246120"/>
            <a:ext cx="1473490" cy="28346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7" name="Shape 48"/>
          <p:cNvSpPr/>
          <p:nvPr/>
        </p:nvSpPr>
        <p:spPr>
          <a:xfrm>
            <a:off x="10139390" y="3246120"/>
            <a:ext cx="1473490" cy="164592"/>
          </a:xfrm>
          <a:prstGeom prst="rect">
            <a:avLst/>
          </a:prstGeom>
          <a:solidFill>
            <a:srgbClr val="F43F5E"/>
          </a:solidFill>
          <a:ln w="12700">
            <a:solidFill>
              <a:srgbClr val="F43F5E"/>
            </a:solidFill>
            <a:prstDash val="solid"/>
          </a:ln>
        </p:spPr>
      </p:sp>
      <p:sp>
        <p:nvSpPr>
          <p:cNvPr id="58" name="Shape 49"/>
          <p:cNvSpPr/>
          <p:nvPr/>
        </p:nvSpPr>
        <p:spPr>
          <a:xfrm>
            <a:off x="10556095" y="3566160"/>
            <a:ext cx="640080" cy="640080"/>
          </a:xfrm>
          <a:prstGeom prst="ellipse">
            <a:avLst/>
          </a:prstGeom>
          <a:solidFill>
            <a:srgbClr val="F43F5E">
              <a:alpha val="15000"/>
            </a:srgbClr>
          </a:solidFill>
          <a:ln w="12700">
            <a:solidFill>
              <a:srgbClr val="F43F5E"/>
            </a:solidFill>
            <a:prstDash val="solid"/>
          </a:ln>
        </p:spPr>
      </p:sp>
      <p:pic>
        <p:nvPicPr>
          <p:cNvPr id="5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693255" y="3703320"/>
            <a:ext cx="365760" cy="365760"/>
          </a:xfrm>
          <a:prstGeom prst="rect">
            <a:avLst/>
          </a:prstGeom>
        </p:spPr>
      </p:pic>
      <p:sp>
        <p:nvSpPr>
          <p:cNvPr id="60" name="Text 50"/>
          <p:cNvSpPr/>
          <p:nvPr/>
        </p:nvSpPr>
        <p:spPr>
          <a:xfrm>
            <a:off x="10139390" y="4297680"/>
            <a:ext cx="147349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Gamma</a:t>
            </a:r>
            <a:endParaRPr lang="en-US" sz="1400" dirty="0"/>
          </a:p>
        </p:txBody>
      </p:sp>
      <p:sp>
        <p:nvSpPr>
          <p:cNvPr id="61" name="Text 51"/>
          <p:cNvSpPr/>
          <p:nvPr/>
        </p:nvSpPr>
        <p:spPr>
          <a:xfrm>
            <a:off x="10185110" y="4663440"/>
            <a:ext cx="138205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 0,01 nm</a:t>
            </a:r>
            <a:endParaRPr lang="en-US" sz="900" dirty="0"/>
          </a:p>
        </p:txBody>
      </p:sp>
      <p:sp>
        <p:nvSpPr>
          <p:cNvPr id="62" name="Shape 52"/>
          <p:cNvSpPr/>
          <p:nvPr/>
        </p:nvSpPr>
        <p:spPr>
          <a:xfrm>
            <a:off x="10693255" y="5074920"/>
            <a:ext cx="365760" cy="0"/>
          </a:xfrm>
          <a:prstGeom prst="line">
            <a:avLst/>
          </a:prstGeom>
          <a:noFill/>
          <a:ln w="19050">
            <a:solidFill>
              <a:srgbClr val="F43F5E"/>
            </a:solidFill>
            <a:prstDash val="solid"/>
          </a:ln>
        </p:spPr>
      </p:sp>
      <p:sp>
        <p:nvSpPr>
          <p:cNvPr id="63" name="Text 53"/>
          <p:cNvSpPr/>
          <p:nvPr/>
        </p:nvSpPr>
        <p:spPr>
          <a:xfrm>
            <a:off x="10185110" y="5212080"/>
            <a:ext cx="138205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Strahlung</a:t>
            </a:r>
            <a:endParaRPr lang="en-US" sz="1000" dirty="0"/>
          </a:p>
        </p:txBody>
      </p:sp>
      <p:sp>
        <p:nvSpPr>
          <p:cNvPr id="64" name="Text 54"/>
          <p:cNvSpPr/>
          <p:nvPr/>
        </p:nvSpPr>
        <p:spPr>
          <a:xfrm>
            <a:off x="640080" y="6263640"/>
            <a:ext cx="10972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nm = Nanometer · mm = Millimeter · m = Meter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 SPEKTRUM · DETAIL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Sichtbares Licht – das winzige Fenster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Nur ein winziger Teil des EM-Spektrums kann von unseren Augen gesehen werden.</a:t>
            </a:r>
            <a:endParaRPr lang="en-US" sz="1500" dirty="0"/>
          </a:p>
        </p:txBody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0080" y="2011680"/>
            <a:ext cx="10972800" cy="128016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33375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700 nm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10241280" y="33375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nm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4008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241280" y="35661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i="1" dirty="0">
                <a:solidFill>
                  <a:srgbClr val="7B1F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Violett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640080" y="411480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640080" y="4114800"/>
            <a:ext cx="3703320" cy="109728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914400" y="43434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B62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0,0035 %</a:t>
            </a:r>
            <a:endParaRPr lang="en-US" sz="4200" dirty="0"/>
          </a:p>
        </p:txBody>
      </p:sp>
      <p:sp>
        <p:nvSpPr>
          <p:cNvPr id="13" name="Text 10"/>
          <p:cNvSpPr/>
          <p:nvPr/>
        </p:nvSpPr>
        <p:spPr>
          <a:xfrm>
            <a:off x="914400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 EM-Spektrums</a:t>
            </a:r>
            <a:endParaRPr lang="en-US" sz="1400" dirty="0"/>
          </a:p>
        </p:txBody>
      </p:sp>
      <p:sp>
        <p:nvSpPr>
          <p:cNvPr id="14" name="Text 11"/>
          <p:cNvSpPr/>
          <p:nvPr/>
        </p:nvSpPr>
        <p:spPr>
          <a:xfrm>
            <a:off x="914400" y="5532120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 sichtbares Licht – ein winziger Bereich!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4434840" y="411480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434840" y="4114800"/>
            <a:ext cx="3703320" cy="109728"/>
          </a:xfrm>
          <a:prstGeom prst="rect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4709160" y="43434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6C2BD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4200" dirty="0"/>
          </a:p>
        </p:txBody>
      </p:sp>
      <p:sp>
        <p:nvSpPr>
          <p:cNvPr id="18" name="Text 15"/>
          <p:cNvSpPr/>
          <p:nvPr/>
        </p:nvSpPr>
        <p:spPr>
          <a:xfrm>
            <a:off x="4709160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Hauptfarben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4709160" y="5532120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Rot, Orange, Gelb, Grün, Blau, Indigo, Violett</a:t>
            </a:r>
            <a:endParaRPr lang="en-US" sz="1200" dirty="0"/>
          </a:p>
        </p:txBody>
      </p:sp>
      <p:sp>
        <p:nvSpPr>
          <p:cNvPr id="20" name="Shape 17"/>
          <p:cNvSpPr/>
          <p:nvPr/>
        </p:nvSpPr>
        <p:spPr>
          <a:xfrm>
            <a:off x="8229600" y="4114800"/>
            <a:ext cx="3703320" cy="219456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1" name="Shape 18"/>
          <p:cNvSpPr/>
          <p:nvPr/>
        </p:nvSpPr>
        <p:spPr>
          <a:xfrm>
            <a:off x="8229600" y="4114800"/>
            <a:ext cx="3703320" cy="109728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22" name="Text 19"/>
          <p:cNvSpPr/>
          <p:nvPr/>
        </p:nvSpPr>
        <p:spPr>
          <a:xfrm>
            <a:off x="8503920" y="434340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EC48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Rot</a:t>
            </a:r>
            <a:endParaRPr lang="en-US" sz="4200" dirty="0"/>
          </a:p>
        </p:txBody>
      </p:sp>
      <p:sp>
        <p:nvSpPr>
          <p:cNvPr id="23" name="Text 20"/>
          <p:cNvSpPr/>
          <p:nvPr/>
        </p:nvSpPr>
        <p:spPr>
          <a:xfrm>
            <a:off x="8503920" y="5166360"/>
            <a:ext cx="3154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= längste Welle</a:t>
            </a:r>
            <a:endParaRPr lang="en-US" sz="1400" dirty="0"/>
          </a:p>
        </p:txBody>
      </p:sp>
      <p:sp>
        <p:nvSpPr>
          <p:cNvPr id="24" name="Text 21"/>
          <p:cNvSpPr/>
          <p:nvPr/>
        </p:nvSpPr>
        <p:spPr>
          <a:xfrm>
            <a:off x="8503920" y="5532120"/>
            <a:ext cx="31546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Violett hat die kürzeste Wellenlänge im sichtbaren Bereich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800" kern="0" dirty="0">
                <a:solidFill>
                  <a:srgbClr val="6C2B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KAPITEL 05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F172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Anwendungen im Alltag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41732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i="1" dirty="0">
                <a:solidFill>
                  <a:srgbClr val="00C2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Kommunikation – wir leben umgeben von unsichtbaren Wellen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2011680"/>
            <a:ext cx="54864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2011680"/>
            <a:ext cx="137160" cy="2103120"/>
          </a:xfrm>
          <a:prstGeom prst="rect">
            <a:avLst/>
          </a:prstGeom>
          <a:solidFill>
            <a:srgbClr val="6C2BD9"/>
          </a:solidFill>
          <a:ln w="12700">
            <a:solidFill>
              <a:srgbClr val="6C2BD9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1097280" y="2423160"/>
            <a:ext cx="1005840" cy="1005840"/>
          </a:xfrm>
          <a:prstGeom prst="ellipse">
            <a:avLst/>
          </a:prstGeom>
          <a:solidFill>
            <a:srgbClr val="6C2BD9">
              <a:alpha val="15000"/>
            </a:srgbClr>
          </a:solidFill>
          <a:ln w="12700">
            <a:solidFill>
              <a:srgbClr val="6C2BD9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312" y="2679192"/>
            <a:ext cx="502920" cy="5029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33172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Mobilfunk</a:t>
            </a:r>
            <a:endParaRPr lang="en-US" sz="2200" dirty="0"/>
          </a:p>
        </p:txBody>
      </p:sp>
      <p:sp>
        <p:nvSpPr>
          <p:cNvPr id="10" name="Shape 7"/>
          <p:cNvSpPr/>
          <p:nvPr/>
        </p:nvSpPr>
        <p:spPr>
          <a:xfrm>
            <a:off x="2331720" y="2880360"/>
            <a:ext cx="365760" cy="0"/>
          </a:xfrm>
          <a:prstGeom prst="line">
            <a:avLst/>
          </a:prstGeom>
          <a:noFill/>
          <a:ln w="25400">
            <a:solidFill>
              <a:srgbClr val="6C2BD9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2331720" y="297180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Dein Smartphone empfängt und sendet Mikrowellen, um zu telefonieren oder ins Internet zu gehen.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6263640" y="2011680"/>
            <a:ext cx="54864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6263640" y="2011680"/>
            <a:ext cx="137160" cy="2103120"/>
          </a:xfrm>
          <a:prstGeom prst="rect">
            <a:avLst/>
          </a:prstGeom>
          <a:solidFill>
            <a:srgbClr val="00C2D7"/>
          </a:solidFill>
          <a:ln w="12700">
            <a:solidFill>
              <a:srgbClr val="00C2D7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6720840" y="2423160"/>
            <a:ext cx="1005840" cy="1005840"/>
          </a:xfrm>
          <a:prstGeom prst="ellipse">
            <a:avLst/>
          </a:prstGeom>
          <a:solidFill>
            <a:srgbClr val="00C2D7">
              <a:alpha val="15000"/>
            </a:srgbClr>
          </a:solidFill>
          <a:ln w="12700">
            <a:solidFill>
              <a:srgbClr val="00C2D7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6872" y="2679192"/>
            <a:ext cx="502920" cy="50292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7955280" y="23774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WLAN &amp; Bluetooth</a:t>
            </a:r>
            <a:endParaRPr lang="en-US" sz="2200" dirty="0"/>
          </a:p>
        </p:txBody>
      </p:sp>
      <p:sp>
        <p:nvSpPr>
          <p:cNvPr id="17" name="Shape 13"/>
          <p:cNvSpPr/>
          <p:nvPr/>
        </p:nvSpPr>
        <p:spPr>
          <a:xfrm>
            <a:off x="7955280" y="2880360"/>
            <a:ext cx="365760" cy="0"/>
          </a:xfrm>
          <a:prstGeom prst="line">
            <a:avLst/>
          </a:prstGeom>
          <a:noFill/>
          <a:ln w="25400">
            <a:solidFill>
              <a:srgbClr val="00C2D7"/>
            </a:solidFill>
            <a:prstDash val="solid"/>
          </a:ln>
        </p:spPr>
      </p:sp>
      <p:sp>
        <p:nvSpPr>
          <p:cNvPr id="18" name="Text 14"/>
          <p:cNvSpPr/>
          <p:nvPr/>
        </p:nvSpPr>
        <p:spPr>
          <a:xfrm>
            <a:off x="7955280" y="297180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Daten reisen drahtlos durch den Raum – ebenfalls als Mikrowellen mit kurzer Reichweite.</a:t>
            </a:r>
            <a:endParaRPr lang="en-US" sz="1300" dirty="0"/>
          </a:p>
        </p:txBody>
      </p:sp>
      <p:sp>
        <p:nvSpPr>
          <p:cNvPr id="19" name="Shape 15"/>
          <p:cNvSpPr/>
          <p:nvPr/>
        </p:nvSpPr>
        <p:spPr>
          <a:xfrm>
            <a:off x="640080" y="4251960"/>
            <a:ext cx="54864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640080" y="4251960"/>
            <a:ext cx="137160" cy="2103120"/>
          </a:xfrm>
          <a:prstGeom prst="rect">
            <a:avLst/>
          </a:prstGeom>
          <a:solidFill>
            <a:srgbClr val="EC4899"/>
          </a:solidFill>
          <a:ln w="12700">
            <a:solidFill>
              <a:srgbClr val="EC4899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1097280" y="4663440"/>
            <a:ext cx="1005840" cy="1005840"/>
          </a:xfrm>
          <a:prstGeom prst="ellipse">
            <a:avLst/>
          </a:prstGeom>
          <a:solidFill>
            <a:srgbClr val="EC4899">
              <a:alpha val="15000"/>
            </a:srgbClr>
          </a:solidFill>
          <a:ln w="12700">
            <a:solidFill>
              <a:srgbClr val="EC4899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312" y="4919472"/>
            <a:ext cx="502920" cy="50292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2331720" y="4617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Radio &amp; Fernsehen</a:t>
            </a:r>
            <a:endParaRPr lang="en-US" sz="2200" dirty="0"/>
          </a:p>
        </p:txBody>
      </p:sp>
      <p:sp>
        <p:nvSpPr>
          <p:cNvPr id="24" name="Shape 19"/>
          <p:cNvSpPr/>
          <p:nvPr/>
        </p:nvSpPr>
        <p:spPr>
          <a:xfrm>
            <a:off x="2331720" y="5120640"/>
            <a:ext cx="365760" cy="0"/>
          </a:xfrm>
          <a:prstGeom prst="line">
            <a:avLst/>
          </a:prstGeom>
          <a:noFill/>
          <a:ln w="25400">
            <a:solidFill>
              <a:srgbClr val="EC4899"/>
            </a:solidFill>
            <a:prstDash val="solid"/>
          </a:ln>
        </p:spPr>
      </p:sp>
      <p:sp>
        <p:nvSpPr>
          <p:cNvPr id="25" name="Text 20"/>
          <p:cNvSpPr/>
          <p:nvPr/>
        </p:nvSpPr>
        <p:spPr>
          <a:xfrm>
            <a:off x="2331720" y="521208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Sender strahlen Radiowellen aus. Antennen empfangen sie und wandeln sie in Ton oder Bild um.</a:t>
            </a:r>
            <a:endParaRPr lang="en-US" sz="1300" dirty="0"/>
          </a:p>
        </p:txBody>
      </p:sp>
      <p:sp>
        <p:nvSpPr>
          <p:cNvPr id="26" name="Shape 21"/>
          <p:cNvSpPr/>
          <p:nvPr/>
        </p:nvSpPr>
        <p:spPr>
          <a:xfrm>
            <a:off x="6263640" y="4251960"/>
            <a:ext cx="5486400" cy="2103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25400" dir="5400000">
              <a:srgbClr val="000000">
                <a:alpha val="6000"/>
              </a:srgbClr>
            </a:outerShdw>
          </a:effectLst>
        </p:spPr>
      </p:sp>
      <p:sp>
        <p:nvSpPr>
          <p:cNvPr id="27" name="Shape 22"/>
          <p:cNvSpPr/>
          <p:nvPr/>
        </p:nvSpPr>
        <p:spPr>
          <a:xfrm>
            <a:off x="6263640" y="4251960"/>
            <a:ext cx="137160" cy="2103120"/>
          </a:xfrm>
          <a:prstGeom prst="rect">
            <a:avLst/>
          </a:prstGeom>
          <a:solidFill>
            <a:srgbClr val="FFB627"/>
          </a:solidFill>
          <a:ln w="12700">
            <a:solidFill>
              <a:srgbClr val="FFB627"/>
            </a:solidFill>
            <a:prstDash val="solid"/>
          </a:ln>
        </p:spPr>
      </p:sp>
      <p:sp>
        <p:nvSpPr>
          <p:cNvPr id="28" name="Shape 23"/>
          <p:cNvSpPr/>
          <p:nvPr/>
        </p:nvSpPr>
        <p:spPr>
          <a:xfrm>
            <a:off x="6720840" y="4663440"/>
            <a:ext cx="1005840" cy="1005840"/>
          </a:xfrm>
          <a:prstGeom prst="ellipse">
            <a:avLst/>
          </a:prstGeom>
          <a:solidFill>
            <a:srgbClr val="FFB627">
              <a:alpha val="15000"/>
            </a:srgbClr>
          </a:solidFill>
          <a:ln w="12700">
            <a:solidFill>
              <a:srgbClr val="FFB627"/>
            </a:solidFill>
            <a:prstDash val="solid"/>
          </a:ln>
        </p:spPr>
      </p:sp>
      <p:pic>
        <p:nvPicPr>
          <p:cNvPr id="2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76872" y="4919472"/>
            <a:ext cx="502920" cy="502920"/>
          </a:xfrm>
          <a:prstGeom prst="rect">
            <a:avLst/>
          </a:prstGeom>
        </p:spPr>
      </p:pic>
      <p:sp>
        <p:nvSpPr>
          <p:cNvPr id="30" name="Text 24"/>
          <p:cNvSpPr/>
          <p:nvPr/>
        </p:nvSpPr>
        <p:spPr>
          <a:xfrm>
            <a:off x="7955280" y="461772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 &amp; GPS</a:t>
            </a:r>
            <a:endParaRPr lang="en-US" sz="2200" dirty="0"/>
          </a:p>
        </p:txBody>
      </p:sp>
      <p:sp>
        <p:nvSpPr>
          <p:cNvPr id="31" name="Shape 25"/>
          <p:cNvSpPr/>
          <p:nvPr/>
        </p:nvSpPr>
        <p:spPr>
          <a:xfrm>
            <a:off x="7955280" y="5120640"/>
            <a:ext cx="365760" cy="0"/>
          </a:xfrm>
          <a:prstGeom prst="line">
            <a:avLst/>
          </a:prstGeom>
          <a:noFill/>
          <a:ln w="25400">
            <a:solidFill>
              <a:srgbClr val="FFB627"/>
            </a:solidFill>
            <a:prstDash val="solid"/>
          </a:ln>
        </p:spPr>
      </p:sp>
      <p:sp>
        <p:nvSpPr>
          <p:cNvPr id="32" name="Text 26"/>
          <p:cNvSpPr/>
          <p:nvPr/>
        </p:nvSpPr>
        <p:spPr>
          <a:xfrm>
            <a:off x="7955280" y="5212080"/>
            <a:ext cx="3657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3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Satelliten senden Signale zur Erde. Dein GPS berechnet daraus deine genaue Position.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Elektromagnetische Wellen</dc:title>
  <dc:subject>PptxGenJS Presentation</dc:subject>
  <dc:creator>Physik-Präsentation</dc:creator>
  <cp:lastModifiedBy>Physik-Präsentation</cp:lastModifiedBy>
  <cp:revision>1</cp:revision>
  <dcterms:created xsi:type="dcterms:W3CDTF">2026-05-09T11:50:56Z</dcterms:created>
  <dcterms:modified xsi:type="dcterms:W3CDTF">2026-05-09T11:50:56Z</dcterms:modified>
</cp:coreProperties>
</file>